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9" r:id="rId3"/>
    <p:sldId id="275" r:id="rId4"/>
    <p:sldId id="263" r:id="rId5"/>
    <p:sldId id="270" r:id="rId6"/>
    <p:sldId id="271" r:id="rId7"/>
    <p:sldId id="272" r:id="rId8"/>
    <p:sldId id="274" r:id="rId9"/>
    <p:sldId id="273" r:id="rId10"/>
    <p:sldId id="276" r:id="rId11"/>
    <p:sldId id="277" r:id="rId12"/>
    <p:sldId id="279" r:id="rId13"/>
    <p:sldId id="280" r:id="rId14"/>
    <p:sldId id="278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1" r:id="rId24"/>
    <p:sldId id="290" r:id="rId25"/>
    <p:sldId id="289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7" r:id="rId40"/>
    <p:sldId id="305" r:id="rId41"/>
    <p:sldId id="306" r:id="rId42"/>
    <p:sldId id="308" r:id="rId43"/>
    <p:sldId id="309" r:id="rId44"/>
    <p:sldId id="310" r:id="rId4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zim, Emre" initials="KE" lastIdx="1" clrIdx="0">
    <p:extLst>
      <p:ext uri="{19B8F6BF-5375-455C-9EA6-DF929625EA0E}">
        <p15:presenceInfo xmlns:p15="http://schemas.microsoft.com/office/powerpoint/2012/main" userId="Kazim, Em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4F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2" autoAdjust="0"/>
    <p:restoredTop sz="96208"/>
  </p:normalViewPr>
  <p:slideViewPr>
    <p:cSldViewPr snapToGrid="0" snapToObjects="1">
      <p:cViewPr varScale="1">
        <p:scale>
          <a:sx n="85" d="100"/>
          <a:sy n="85" d="100"/>
        </p:scale>
        <p:origin x="37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538617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1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67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75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00000"/>
            <a:ext cx="2610000" cy="5220000"/>
          </a:xfrm>
          <a:solidFill>
            <a:srgbClr val="E4F4F8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5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pic>
        <p:nvPicPr>
          <p:cNvPr id="17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pic>
        <p:nvPicPr>
          <p:cNvPr id="18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pic>
        <p:nvPicPr>
          <p:cNvPr id="20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pic>
        <p:nvPicPr>
          <p:cNvPr id="23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pic>
        <p:nvPicPr>
          <p:cNvPr id="24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89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44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23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9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24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8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25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UCL Bran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1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53648"/>
            <a:ext cx="12192000" cy="1679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62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60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8425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chemeClr val="tx2"/>
          </a:solidFill>
        </p:spPr>
        <p:txBody>
          <a:bodyPr lIns="360000" tIns="18000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922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690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3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UCL Brandi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3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.kazim@ucl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ra.europa.eu/en/eu-charter/article/1-human-dignity" TargetMode="External"/><Relationship Id="rId2" Type="http://schemas.openxmlformats.org/officeDocument/2006/relationships/hyperlink" Target="https://blogs.lse.ac.uk/theforum/a-history-of-human-dignity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ink.springer.com/article/10.1007/s43681-021-00040-9" TargetMode="External"/><Relationship Id="rId4" Type="http://schemas.openxmlformats.org/officeDocument/2006/relationships/hyperlink" Target="https://plato.stanford.edu/entries/equal-opportunity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ra.europa.eu/en/eu-charter/article/21-non-discrimination#:~:text=Next%20article-,Article%2021%20%2D%20Non%2Ddiscrimination,sexual%20orientation%20shall%20be%20prohibited" TargetMode="External"/><Relationship Id="rId2" Type="http://schemas.openxmlformats.org/officeDocument/2006/relationships/hyperlink" Target="https://www.legislation.gov.uk/ukpga/2010/15/contents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lato.stanford.edu/entries/affirmative-action/" TargetMode="External"/><Relationship Id="rId4" Type="http://schemas.openxmlformats.org/officeDocument/2006/relationships/hyperlink" Target="https://www.britannica.com/event/Civil-Rights-Act-United-States-1964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2139/ssrn.3698404" TargetMode="External"/><Relationship Id="rId2" Type="http://schemas.openxmlformats.org/officeDocument/2006/relationships/hyperlink" Target="http://dx.doi.org/10.2139/ssrn.3609292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ec.europa.eu/futurium/en/ai-alliance-consultation" TargetMode="External"/><Relationship Id="rId4" Type="http://schemas.openxmlformats.org/officeDocument/2006/relationships/hyperlink" Target="https://assets.publishing.service.gov.uk/government/uploads/system/uploads/attachment_data/file/939109/CDEI_review_into_bias_in_algorithmic_decision-making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lovelaceinstitute.org/examining-the-black-boxtools-for-assessing-algorithmic-systems/" TargetMode="External"/><Relationship Id="rId2" Type="http://schemas.openxmlformats.org/officeDocument/2006/relationships/hyperlink" Target="https://papers.ssrn.com/sol3/papers.cfm?abstract_id=3778998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32j3j47emgb6f.cloudfront.net/wp-content/uploads/2021/01/AI_Impact_Assessment_A_Policy_Prototyping_Experiment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573234X.2018.1543535" TargetMode="External"/><Relationship Id="rId2" Type="http://schemas.openxmlformats.org/officeDocument/2006/relationships/hyperlink" Target="https://www.emerald.com/insight/content/doi/10.1108/SHR-07-2018-0051/full/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i.org/10.5465/annals.2017.008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0" y="1549105"/>
            <a:ext cx="7583648" cy="2340000"/>
          </a:xfrm>
        </p:spPr>
        <p:txBody>
          <a:bodyPr/>
          <a:lstStyle/>
          <a:p>
            <a:r>
              <a:rPr lang="en-US" dirty="0"/>
              <a:t>Conceptual Introduction To Fairness for AI Students </a:t>
            </a:r>
            <a:br>
              <a:rPr lang="en-US" dirty="0"/>
            </a:br>
            <a:br>
              <a:rPr lang="en-US" dirty="0"/>
            </a:b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FD6F6-A142-4BE2-93D9-1B4D2E472D8F}"/>
              </a:ext>
            </a:extLst>
          </p:cNvPr>
          <p:cNvSpPr txBox="1"/>
          <p:nvPr/>
        </p:nvSpPr>
        <p:spPr>
          <a:xfrm>
            <a:off x="281677" y="4847500"/>
            <a:ext cx="4597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Dr Emre Kazim </a:t>
            </a:r>
          </a:p>
          <a:p>
            <a:pPr algn="l"/>
            <a:r>
              <a:rPr lang="en-GB" dirty="0"/>
              <a:t>UCL Computer Science </a:t>
            </a:r>
          </a:p>
          <a:p>
            <a:pPr algn="l"/>
            <a:r>
              <a:rPr lang="en-GB" dirty="0">
                <a:hlinkClick r:id="rId2"/>
              </a:rPr>
              <a:t>e.kazim@ucl.ac.uk</a:t>
            </a:r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503474C-B92C-43F7-AB02-3280198B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2: </a:t>
            </a:r>
            <a:br>
              <a:rPr lang="en-GB" dirty="0"/>
            </a:br>
            <a:r>
              <a:rPr lang="en-GB" dirty="0"/>
              <a:t>Legal Approaches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DC7B-BD01-4715-915A-379A4C4D1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3650" y="6480175"/>
            <a:ext cx="768350" cy="269875"/>
          </a:xfrm>
        </p:spPr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C9BD8-FDC4-4B57-963D-4419A5A10555}"/>
              </a:ext>
            </a:extLst>
          </p:cNvPr>
          <p:cNvSpPr txBox="1"/>
          <p:nvPr/>
        </p:nvSpPr>
        <p:spPr>
          <a:xfrm>
            <a:off x="513826" y="3431097"/>
            <a:ext cx="6144936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Anti-Discrimination Legislation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b="0" dirty="0">
                <a:latin typeface="Calibri" panose="020F0502020204030204" pitchFamily="34" charset="0"/>
                <a:cs typeface="Calibri" panose="020F0502020204030204" pitchFamily="34" charset="0"/>
              </a:rPr>
              <a:t>UK, EU, US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b="0" dirty="0">
                <a:latin typeface="Calibri" panose="020F0502020204030204" pitchFamily="34" charset="0"/>
                <a:cs typeface="Calibri" panose="020F0502020204030204" pitchFamily="34" charset="0"/>
              </a:rPr>
              <a:t>‘Protected Characteristics’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b="0" dirty="0">
                <a:latin typeface="Calibri" panose="020F0502020204030204" pitchFamily="34" charset="0"/>
                <a:cs typeface="Calibri" panose="020F0502020204030204" pitchFamily="34" charset="0"/>
              </a:rPr>
              <a:t>Substantive justice </a:t>
            </a:r>
          </a:p>
        </p:txBody>
      </p:sp>
      <p:pic>
        <p:nvPicPr>
          <p:cNvPr id="2050" name="Picture 2" descr="Legislation - CILIPS">
            <a:extLst>
              <a:ext uri="{FF2B5EF4-FFF2-40B4-BE49-F238E27FC236}">
                <a16:creationId xmlns:a16="http://schemas.microsoft.com/office/drawing/2014/main" id="{95C99643-10B0-48FD-8FA1-6AE2821D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301" y="3313652"/>
            <a:ext cx="3049398" cy="30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9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Legislation – UK Equality Act (2010)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Public Sector </a:t>
            </a:r>
            <a:r>
              <a:rPr lang="en-GB" b="0" dirty="0">
                <a:solidFill>
                  <a:schemeClr val="tx1"/>
                </a:solidFill>
              </a:rPr>
              <a:t>provision to reduce </a:t>
            </a:r>
            <a:r>
              <a:rPr lang="en-GB" dirty="0">
                <a:solidFill>
                  <a:srgbClr val="0070C0"/>
                </a:solidFill>
              </a:rPr>
              <a:t>socio-economic</a:t>
            </a:r>
            <a:r>
              <a:rPr lang="en-GB" b="0" dirty="0">
                <a:solidFill>
                  <a:schemeClr val="tx1"/>
                </a:solidFill>
              </a:rPr>
              <a:t> disadvantage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Protected Characteristics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Age, Disability, Gender reassignment, Marriage and civil partnership, Race, Religion or belief, Sex, Sexual orientation</a:t>
            </a:r>
            <a:endParaRPr lang="en-GB" dirty="0">
              <a:solidFill>
                <a:srgbClr val="0070C0"/>
              </a:solidFill>
            </a:endParaRPr>
          </a:p>
          <a:p>
            <a:pPr lvl="1"/>
            <a:r>
              <a:rPr lang="en-GB" dirty="0">
                <a:solidFill>
                  <a:srgbClr val="0070C0"/>
                </a:solidFill>
              </a:rPr>
              <a:t>Direct and Indirect </a:t>
            </a:r>
            <a:r>
              <a:rPr lang="en-GB" b="0" dirty="0">
                <a:solidFill>
                  <a:schemeClr val="tx1"/>
                </a:solidFill>
              </a:rPr>
              <a:t>discrimination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Proxy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‘</a:t>
            </a:r>
            <a:r>
              <a:rPr lang="en-GB" dirty="0">
                <a:solidFill>
                  <a:srgbClr val="0070C0"/>
                </a:solidFill>
              </a:rPr>
              <a:t>Positive action </a:t>
            </a:r>
            <a:r>
              <a:rPr lang="en-GB" b="0" dirty="0">
                <a:solidFill>
                  <a:schemeClr val="tx1"/>
                </a:solidFill>
              </a:rPr>
              <a:t>measures’</a:t>
            </a:r>
          </a:p>
          <a:p>
            <a:pPr lvl="2"/>
            <a:r>
              <a:rPr lang="en-GB" b="0" dirty="0"/>
              <a:t>Act to compensate for those characteristics where reasonable belief of disadvantage </a:t>
            </a:r>
            <a:r>
              <a:rPr lang="en-GB" b="0" dirty="0">
                <a:solidFill>
                  <a:schemeClr val="tx1"/>
                </a:solidFill>
              </a:rPr>
              <a:t> </a:t>
            </a:r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GB" b="0" dirty="0"/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F82E4-39A6-4899-A41C-FBBD4823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564" y="1778255"/>
            <a:ext cx="4725151" cy="4475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84F37-9A26-4FED-8AA5-700217738467}"/>
              </a:ext>
            </a:extLst>
          </p:cNvPr>
          <p:cNvSpPr txBox="1"/>
          <p:nvPr/>
        </p:nvSpPr>
        <p:spPr>
          <a:xfrm>
            <a:off x="7331978" y="6305102"/>
            <a:ext cx="4018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Image from: https://legalresearch.blogs.bris.ac.uk/2016/05/some-thoughts-on-european-and-national-non-discrimination-law-and-brexit/</a:t>
            </a:r>
          </a:p>
        </p:txBody>
      </p:sp>
    </p:spTree>
    <p:extLst>
      <p:ext uri="{BB962C8B-B14F-4D97-AF65-F5344CB8AC3E}">
        <p14:creationId xmlns:p14="http://schemas.microsoft.com/office/powerpoint/2010/main" val="944780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Legislation – EU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EU Charter of </a:t>
            </a:r>
            <a:r>
              <a:rPr lang="en-GB" dirty="0">
                <a:solidFill>
                  <a:srgbClr val="0070C0"/>
                </a:solidFill>
              </a:rPr>
              <a:t>Fundamental Rights</a:t>
            </a:r>
            <a:endParaRPr lang="en-GB" b="0" dirty="0">
              <a:solidFill>
                <a:schemeClr val="tx1"/>
              </a:solidFill>
            </a:endParaRPr>
          </a:p>
          <a:p>
            <a:pPr lvl="1"/>
            <a:r>
              <a:rPr lang="en-GB" dirty="0">
                <a:solidFill>
                  <a:srgbClr val="0070C0"/>
                </a:solidFill>
              </a:rPr>
              <a:t>Discrimination based on </a:t>
            </a:r>
            <a:r>
              <a:rPr lang="en-GB" b="0" dirty="0">
                <a:solidFill>
                  <a:schemeClr val="tx1"/>
                </a:solidFill>
              </a:rPr>
              <a:t>(Article 21) 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sex, race, colour, ethnic or social origin, genetic features, language, religion or belief, political or any other opinion, membership of a national minority, property, birth, disability, age or sexual orientation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Positive action directives</a:t>
            </a:r>
          </a:p>
          <a:p>
            <a:pPr lvl="2"/>
            <a:r>
              <a:rPr lang="en-GB" b="0" dirty="0"/>
              <a:t>Equally qualified candidates of different sexes - Priority given to women (ECJ 1995 </a:t>
            </a:r>
            <a:r>
              <a:rPr lang="en-GB" b="0" dirty="0" err="1"/>
              <a:t>Kalanke</a:t>
            </a:r>
            <a:r>
              <a:rPr lang="en-GB" b="0" dirty="0"/>
              <a:t> v Bremen)</a:t>
            </a:r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GB" b="0" dirty="0"/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074" name="Picture 2" descr="Challenges and opportunities for the implementation of the Charter of  Fundamental Rights | European Union Agency for Fundamental Rights">
            <a:extLst>
              <a:ext uri="{FF2B5EF4-FFF2-40B4-BE49-F238E27FC236}">
                <a16:creationId xmlns:a16="http://schemas.microsoft.com/office/drawing/2014/main" id="{F944CF3B-B902-483D-884A-262CE42B9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16" y="1297584"/>
            <a:ext cx="4262831" cy="426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27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Legislation – USA 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Civil Rights </a:t>
            </a:r>
            <a:r>
              <a:rPr lang="en-GB" b="0" dirty="0">
                <a:solidFill>
                  <a:schemeClr val="tx1"/>
                </a:solidFill>
              </a:rPr>
              <a:t>Act (1963, 4, 8, etc…)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Discrimination based on 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Race, Religious belief, National origin Sex, Familial status, Disability status, </a:t>
            </a:r>
            <a:r>
              <a:rPr lang="en-GB" b="0" dirty="0">
                <a:solidFill>
                  <a:srgbClr val="000000"/>
                </a:solidFill>
              </a:rPr>
              <a:t>Pregnancy, Age, veteran </a:t>
            </a:r>
            <a:r>
              <a:rPr lang="en-GB" b="0" dirty="0">
                <a:solidFill>
                  <a:schemeClr val="tx1"/>
                </a:solidFill>
              </a:rPr>
              <a:t>status, genetic information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Executive Order 11246 (1965) </a:t>
            </a:r>
          </a:p>
          <a:p>
            <a:pPr lvl="2"/>
            <a:r>
              <a:rPr lang="en-GB" b="0" dirty="0"/>
              <a:t>‘…</a:t>
            </a:r>
            <a:r>
              <a:rPr lang="en-GB" dirty="0">
                <a:solidFill>
                  <a:srgbClr val="0070C0"/>
                </a:solidFill>
              </a:rPr>
              <a:t>federal contractors </a:t>
            </a:r>
            <a:r>
              <a:rPr lang="en-GB" b="0" dirty="0"/>
              <a:t>[…], affirmative action must be taken […] to </a:t>
            </a:r>
            <a:r>
              <a:rPr lang="en-GB" dirty="0">
                <a:solidFill>
                  <a:srgbClr val="0070C0"/>
                </a:solidFill>
              </a:rPr>
              <a:t>recruit </a:t>
            </a:r>
            <a:r>
              <a:rPr lang="en-GB" b="0" dirty="0"/>
              <a:t>[…] qualified minorities, women, persons with disabilities, and covered veterans. […] include training programs, outreach efforts […]’.</a:t>
            </a:r>
            <a:endParaRPr lang="en-GB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GB" b="0" dirty="0"/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4098" name="Picture 2" descr="1964 Civil Rights Act Silver Dollar (reverse) | Museum of American Finance">
            <a:extLst>
              <a:ext uri="{FF2B5EF4-FFF2-40B4-BE49-F238E27FC236}">
                <a16:creationId xmlns:a16="http://schemas.microsoft.com/office/drawing/2014/main" id="{839F1FD5-6C7C-48BB-998A-E765578C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218" y="1208524"/>
            <a:ext cx="4660084" cy="466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01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Themes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Protected </a:t>
            </a:r>
            <a:r>
              <a:rPr lang="en-GB" dirty="0">
                <a:solidFill>
                  <a:srgbClr val="0070C0"/>
                </a:solidFill>
              </a:rPr>
              <a:t>Characteristics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en-GB" b="0" dirty="0"/>
              <a:t>Many shared, some differ</a:t>
            </a:r>
            <a:endParaRPr lang="en-GB" b="0" dirty="0">
              <a:solidFill>
                <a:srgbClr val="0000FF"/>
              </a:solidFill>
            </a:endParaRP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Problems with definitions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Impossible to parallel comply </a:t>
            </a:r>
            <a:endParaRPr lang="en-GB" b="0" dirty="0"/>
          </a:p>
          <a:p>
            <a:pPr lvl="2"/>
            <a:r>
              <a:rPr lang="en-GB" b="0" dirty="0">
                <a:solidFill>
                  <a:schemeClr val="tx1"/>
                </a:solidFill>
              </a:rPr>
              <a:t>Reasonable pluralism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Group vs Individual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Notice: </a:t>
            </a:r>
            <a:r>
              <a:rPr lang="en-GB" dirty="0">
                <a:solidFill>
                  <a:srgbClr val="0070C0"/>
                </a:solidFill>
              </a:rPr>
              <a:t>context 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2"/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GB" b="0" dirty="0"/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9C3F2-B668-4349-A8AA-2A16F9792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2" t="2058" r="6968" b="1600"/>
          <a:stretch/>
        </p:blipFill>
        <p:spPr>
          <a:xfrm>
            <a:off x="6610525" y="1326717"/>
            <a:ext cx="4739779" cy="46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9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503474C-B92C-43F7-AB02-3280198B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3: </a:t>
            </a:r>
            <a:br>
              <a:rPr lang="en-GB" dirty="0"/>
            </a:br>
            <a:r>
              <a:rPr lang="en-GB" dirty="0"/>
              <a:t>AI and Fairness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DC7B-BD01-4715-915A-379A4C4D1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3650" y="6480175"/>
            <a:ext cx="768350" cy="269875"/>
          </a:xfrm>
        </p:spPr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C9BD8-FDC4-4B57-963D-4419A5A10555}"/>
              </a:ext>
            </a:extLst>
          </p:cNvPr>
          <p:cNvSpPr txBox="1"/>
          <p:nvPr/>
        </p:nvSpPr>
        <p:spPr>
          <a:xfrm>
            <a:off x="438325" y="3040260"/>
            <a:ext cx="61449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High-profile harm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AI’s fairness problem </a:t>
            </a:r>
            <a:r>
              <a:rPr lang="en-GB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b="0" dirty="0">
                <a:latin typeface="Calibri" panose="020F0502020204030204" pitchFamily="34" charset="0"/>
                <a:cs typeface="Calibri" panose="020F0502020204030204" pitchFamily="34" charset="0"/>
              </a:rPr>
              <a:t>AI ethics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Principles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Ethical-by-Design  </a:t>
            </a:r>
            <a:endParaRPr lang="en-GB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Which fairness?   </a:t>
            </a:r>
            <a:r>
              <a:rPr lang="en-GB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AC8F8E-3DD5-48CF-9B1D-9C2D18EEE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8" t="13200" r="12489" b="13600"/>
          <a:stretch/>
        </p:blipFill>
        <p:spPr>
          <a:xfrm>
            <a:off x="7403694" y="3241428"/>
            <a:ext cx="3157626" cy="31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8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High-Profile Harm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7B997-BD15-49AE-9E32-8FB825686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902" y="4116758"/>
            <a:ext cx="4074470" cy="2291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68801-29CC-4AB4-B1E4-7458D763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06" y="1608827"/>
            <a:ext cx="4074470" cy="2291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5C6D8-4A22-4AD5-8EEB-F246F370C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31" y="1515511"/>
            <a:ext cx="4074470" cy="2291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7AFFD6-2843-4CC6-9F52-5A57A3721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906" y="4188111"/>
            <a:ext cx="4090141" cy="229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5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AI’s Fairness Problem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931717" cy="3098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Human</a:t>
            </a:r>
            <a:r>
              <a:rPr lang="en-GB" b="0" dirty="0">
                <a:solidFill>
                  <a:schemeClr val="tx1"/>
                </a:solidFill>
              </a:rPr>
              <a:t> are unfair!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Amplification </a:t>
            </a:r>
            <a:r>
              <a:rPr lang="en-GB" b="0" dirty="0">
                <a:solidFill>
                  <a:schemeClr val="tx1"/>
                </a:solidFill>
              </a:rPr>
              <a:t>risk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Opportunity? </a:t>
            </a:r>
          </a:p>
          <a:p>
            <a:pPr lvl="2"/>
            <a:r>
              <a:rPr lang="en-GB" b="0" dirty="0"/>
              <a:t>Ex. Judges on Friday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F289A-D094-4509-8AF5-1CAD0B5C5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053082"/>
            <a:ext cx="3026664" cy="30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9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AI’s Fairness Problem – Sources of Bias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Data</a:t>
            </a:r>
          </a:p>
          <a:p>
            <a:pPr lvl="2"/>
            <a:r>
              <a:rPr lang="en-GB" b="0" dirty="0"/>
              <a:t>Unbalanced – ex. MRI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Model </a:t>
            </a:r>
          </a:p>
          <a:p>
            <a:pPr lvl="2"/>
            <a:r>
              <a:rPr lang="en-GB" b="0" dirty="0"/>
              <a:t>Classifiers – ex. Nurse (F) / Doctor (M) 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Team</a:t>
            </a:r>
          </a:p>
          <a:p>
            <a:pPr lvl="2"/>
            <a:r>
              <a:rPr lang="en-GB" b="0" dirty="0"/>
              <a:t>Developing </a:t>
            </a:r>
          </a:p>
          <a:p>
            <a:pPr lvl="2"/>
            <a:r>
              <a:rPr lang="en-GB" b="0" dirty="0"/>
              <a:t>Governing/overseeing  </a:t>
            </a:r>
          </a:p>
          <a:p>
            <a:pPr lvl="1"/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FFADD-37AB-4F83-8F9B-70DE04B2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553" y="2017770"/>
            <a:ext cx="4524375" cy="323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8A3DD6-761F-45D1-866B-6C9C09563A83}"/>
              </a:ext>
            </a:extLst>
          </p:cNvPr>
          <p:cNvSpPr txBox="1"/>
          <p:nvPr/>
        </p:nvSpPr>
        <p:spPr>
          <a:xfrm>
            <a:off x="7452360" y="6180596"/>
            <a:ext cx="31455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Image from: https://schedule.sxsw.com/2019/events/PP83596</a:t>
            </a:r>
          </a:p>
        </p:txBody>
      </p:sp>
    </p:spTree>
    <p:extLst>
      <p:ext uri="{BB962C8B-B14F-4D97-AF65-F5344CB8AC3E}">
        <p14:creationId xmlns:p14="http://schemas.microsoft.com/office/powerpoint/2010/main" val="180416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AI Ethics -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Rapid dev. New Tech</a:t>
            </a:r>
          </a:p>
          <a:p>
            <a:pPr lvl="2"/>
            <a:r>
              <a:rPr lang="en-GB" b="0" dirty="0"/>
              <a:t>Ubiquity </a:t>
            </a:r>
          </a:p>
          <a:p>
            <a:pPr lvl="2"/>
            <a:r>
              <a:rPr lang="en-GB" b="0" dirty="0"/>
              <a:t>Digital Ethics </a:t>
            </a:r>
            <a:r>
              <a:rPr lang="en-GB" b="0" dirty="0">
                <a:sym typeface="Wingdings" panose="05000000000000000000" pitchFamily="2" charset="2"/>
              </a:rPr>
              <a:t> AI Ethics</a:t>
            </a:r>
          </a:p>
          <a:p>
            <a:pPr lvl="2"/>
            <a:r>
              <a:rPr lang="en-GB" b="0" dirty="0"/>
              <a:t>Impact: ex. Cambridge Analytica (18’) </a:t>
            </a:r>
            <a:r>
              <a:rPr lang="en-GB" b="0" dirty="0">
                <a:sym typeface="Wingdings" panose="05000000000000000000" pitchFamily="2" charset="2"/>
              </a:rPr>
              <a:t> 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Interdisciplinary </a:t>
            </a:r>
          </a:p>
          <a:p>
            <a:pPr lvl="2"/>
            <a:r>
              <a:rPr lang="en-GB" b="0" dirty="0"/>
              <a:t>Engineering Ethics: values/codes of practice </a:t>
            </a:r>
          </a:p>
          <a:p>
            <a:pPr lvl="2"/>
            <a:r>
              <a:rPr lang="en-GB" b="0" dirty="0"/>
              <a:t>Phil. Technology – doom and gloom</a:t>
            </a:r>
          </a:p>
          <a:p>
            <a:pPr lvl="2"/>
            <a:r>
              <a:rPr lang="en-GB" b="0" dirty="0"/>
              <a:t>STS: value laden  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Utopian/Dystopian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Solve all problems/Moral panic  </a:t>
            </a:r>
          </a:p>
          <a:p>
            <a:pPr marL="457200" lvl="1" indent="0">
              <a:buNone/>
            </a:pPr>
            <a:endParaRPr lang="en-GB" b="0" dirty="0"/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D8E00-3A84-4136-B8ED-93D665FA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294" y="705734"/>
            <a:ext cx="2309706" cy="57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878256"/>
          </a:xfrm>
        </p:spPr>
        <p:txBody>
          <a:bodyPr/>
          <a:lstStyle/>
          <a:p>
            <a:r>
              <a:rPr lang="en-GB" dirty="0"/>
              <a:t>What we will cover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4D3355-6912-4E64-8C85-1585CCA158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5004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5E1B8-FB1D-4D13-AF1C-CFD9EB5661AB}"/>
              </a:ext>
            </a:extLst>
          </p:cNvPr>
          <p:cNvSpPr txBox="1"/>
          <p:nvPr/>
        </p:nvSpPr>
        <p:spPr>
          <a:xfrm>
            <a:off x="838199" y="2129124"/>
            <a:ext cx="71732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GB" sz="2400" dirty="0"/>
              <a:t>Part 1: </a:t>
            </a:r>
            <a:r>
              <a:rPr lang="en-GB" sz="2400" b="1" dirty="0">
                <a:solidFill>
                  <a:srgbClr val="0070C0"/>
                </a:solidFill>
              </a:rPr>
              <a:t>Conceptual</a:t>
            </a:r>
            <a:r>
              <a:rPr lang="en-GB" sz="2400" dirty="0"/>
              <a:t> Approaches to Fairness 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GB" sz="2400" dirty="0"/>
              <a:t>Part 2: </a:t>
            </a:r>
            <a:r>
              <a:rPr lang="en-GB" sz="2400" b="1" dirty="0">
                <a:solidFill>
                  <a:srgbClr val="0070C0"/>
                </a:solidFill>
              </a:rPr>
              <a:t>Legal</a:t>
            </a:r>
            <a:r>
              <a:rPr lang="en-GB" sz="2400" dirty="0"/>
              <a:t> Approaches 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GB" sz="2400" dirty="0"/>
              <a:t>Part 3: </a:t>
            </a:r>
            <a:r>
              <a:rPr lang="en-GB" sz="2400" b="1" dirty="0">
                <a:solidFill>
                  <a:srgbClr val="0070C0"/>
                </a:solidFill>
              </a:rPr>
              <a:t>AI</a:t>
            </a:r>
            <a:r>
              <a:rPr lang="en-GB" sz="2400" dirty="0"/>
              <a:t> </a:t>
            </a:r>
            <a:r>
              <a:rPr lang="en-GB" sz="2400" b="1" dirty="0">
                <a:solidFill>
                  <a:srgbClr val="0070C0"/>
                </a:solidFill>
              </a:rPr>
              <a:t>and Fairness 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GB" sz="2400" dirty="0"/>
              <a:t>Part 4: </a:t>
            </a:r>
            <a:r>
              <a:rPr lang="en-GB" sz="2400" b="1" dirty="0">
                <a:solidFill>
                  <a:srgbClr val="0070C0"/>
                </a:solidFill>
              </a:rPr>
              <a:t>Governance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GB" sz="2400" dirty="0"/>
              <a:t>Part 5 Case-Study: AI-driven </a:t>
            </a:r>
            <a:r>
              <a:rPr lang="en-GB" sz="2400" b="1" dirty="0">
                <a:solidFill>
                  <a:srgbClr val="0070C0"/>
                </a:solidFill>
              </a:rPr>
              <a:t>Recruitment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GB" sz="2400" dirty="0"/>
              <a:t>Part 6: Ethical </a:t>
            </a:r>
            <a:r>
              <a:rPr lang="en-GB" sz="2400" b="1" dirty="0">
                <a:solidFill>
                  <a:srgbClr val="0070C0"/>
                </a:solidFill>
              </a:rPr>
              <a:t>Dilemmas</a:t>
            </a:r>
            <a:r>
              <a:rPr lang="en-GB" sz="2400" dirty="0"/>
              <a:t> 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GB" sz="2400" dirty="0"/>
              <a:t>Readings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13F5C0-C76A-4CBD-8AC1-E82DD38D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31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AI Ethics – Principles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100+ </a:t>
            </a:r>
          </a:p>
          <a:p>
            <a:pPr lvl="2"/>
            <a:r>
              <a:rPr lang="en-GB" b="0" dirty="0"/>
              <a:t>Industry/Gov./NGO/Civil Society  </a:t>
            </a:r>
            <a:r>
              <a:rPr lang="en-GB" b="0" dirty="0">
                <a:sym typeface="Wingdings" panose="05000000000000000000" pitchFamily="2" charset="2"/>
              </a:rPr>
              <a:t> 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Incongruent </a:t>
            </a:r>
          </a:p>
          <a:p>
            <a:pPr lvl="2"/>
            <a:r>
              <a:rPr lang="en-GB" b="0" dirty="0"/>
              <a:t>Transparency vs. Privacy 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Operationalisation </a:t>
            </a:r>
          </a:p>
          <a:p>
            <a:pPr lvl="2"/>
            <a:r>
              <a:rPr lang="en-GB" b="0" dirty="0"/>
              <a:t>Vague/terminological confusion </a:t>
            </a:r>
          </a:p>
          <a:p>
            <a:pPr lvl="2"/>
            <a:r>
              <a:rPr lang="en-GB" b="0" dirty="0">
                <a:sym typeface="Wingdings" panose="05000000000000000000" pitchFamily="2" charset="2"/>
              </a:rPr>
              <a:t>Non-trivial to engineer </a:t>
            </a:r>
            <a:endParaRPr lang="en-GB" b="0" dirty="0"/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33ACB-A524-43D5-9D5D-18A7D37B4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909" y="1606492"/>
            <a:ext cx="5218015" cy="4127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5824A6-BD70-48C6-A234-6BD0A0D45F80}"/>
              </a:ext>
            </a:extLst>
          </p:cNvPr>
          <p:cNvSpPr txBox="1"/>
          <p:nvPr/>
        </p:nvSpPr>
        <p:spPr>
          <a:xfrm>
            <a:off x="6386720" y="6108645"/>
            <a:ext cx="4882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Jobin, A., </a:t>
            </a:r>
            <a:r>
              <a:rPr lang="en-US" sz="1000" dirty="0" err="1"/>
              <a:t>Ienca</a:t>
            </a:r>
            <a:r>
              <a:rPr lang="en-US" sz="1000" dirty="0"/>
              <a:t>, M. &amp; </a:t>
            </a:r>
            <a:r>
              <a:rPr lang="en-US" sz="1000" dirty="0" err="1"/>
              <a:t>Vayena</a:t>
            </a:r>
            <a:r>
              <a:rPr lang="en-US" sz="1000" dirty="0"/>
              <a:t>, E. The global landscape of AI ethics guidelines. Nat Mach </a:t>
            </a:r>
            <a:r>
              <a:rPr lang="en-US" sz="1000" dirty="0" err="1"/>
              <a:t>Intell</a:t>
            </a:r>
            <a:r>
              <a:rPr lang="en-US" sz="1000" dirty="0"/>
              <a:t> 1, 389–399 (2019). https://doi.org/10.1038/s42256-019-0088-2</a:t>
            </a:r>
          </a:p>
        </p:txBody>
      </p:sp>
    </p:spTree>
    <p:extLst>
      <p:ext uri="{BB962C8B-B14F-4D97-AF65-F5344CB8AC3E}">
        <p14:creationId xmlns:p14="http://schemas.microsoft.com/office/powerpoint/2010/main" val="318344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763112" cy="878256"/>
          </a:xfrm>
        </p:spPr>
        <p:txBody>
          <a:bodyPr/>
          <a:lstStyle/>
          <a:p>
            <a:r>
              <a:rPr lang="en-GB" dirty="0"/>
              <a:t>AI Ethics – ‘Fairness Principle’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672638" y="2181329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23 definitions</a:t>
            </a:r>
          </a:p>
          <a:p>
            <a:pPr lvl="2"/>
            <a:r>
              <a:rPr lang="en-GB" b="0" dirty="0"/>
              <a:t>Irreducible</a:t>
            </a:r>
          </a:p>
          <a:p>
            <a:pPr lvl="1"/>
            <a:r>
              <a:rPr lang="en-GB" b="0" dirty="0">
                <a:solidFill>
                  <a:srgbClr val="0070C0"/>
                </a:solidFill>
              </a:rPr>
              <a:t> </a:t>
            </a:r>
            <a:r>
              <a:rPr lang="en-GB" b="0" dirty="0" err="1">
                <a:solidFill>
                  <a:schemeClr val="tx1"/>
                </a:solidFill>
              </a:rPr>
              <a:t>C.f</a:t>
            </a:r>
            <a:r>
              <a:rPr lang="en-GB" b="0" dirty="0">
                <a:solidFill>
                  <a:schemeClr val="tx1"/>
                </a:solidFill>
              </a:rPr>
              <a:t> ‘messy’ human approaches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824A6-BD70-48C6-A234-6BD0A0D45F80}"/>
              </a:ext>
            </a:extLst>
          </p:cNvPr>
          <p:cNvSpPr txBox="1"/>
          <p:nvPr/>
        </p:nvSpPr>
        <p:spPr>
          <a:xfrm>
            <a:off x="7033188" y="6289399"/>
            <a:ext cx="5072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Verma, Ruben, 2018 ACM/IEEE International Workshop on Software Fairness</a:t>
            </a:r>
          </a:p>
          <a:p>
            <a:r>
              <a:rPr lang="en-GB" sz="1000" dirty="0"/>
              <a:t> https://fairware.cs.umass.edu/papers/Verma.pdf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BAE26-10C1-4547-AACD-3DA7DBF85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88" y="1509362"/>
            <a:ext cx="4281053" cy="47850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2136A8-17D4-400E-B891-843DCD78E08B}"/>
              </a:ext>
            </a:extLst>
          </p:cNvPr>
          <p:cNvSpPr/>
          <p:nvPr/>
        </p:nvSpPr>
        <p:spPr>
          <a:xfrm>
            <a:off x="7161376" y="1717706"/>
            <a:ext cx="2491682" cy="4235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11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AI Ethics – Ethical-by-Design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Ex-ante </a:t>
            </a:r>
            <a:r>
              <a:rPr lang="en-GB" b="0" dirty="0">
                <a:solidFill>
                  <a:schemeClr val="tx1"/>
                </a:solidFill>
              </a:rPr>
              <a:t>risk mitigation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Co-design</a:t>
            </a:r>
            <a:r>
              <a:rPr lang="en-GB" b="0" dirty="0"/>
              <a:t>  </a:t>
            </a:r>
          </a:p>
          <a:p>
            <a:pPr lvl="2"/>
            <a:r>
              <a:rPr lang="en-GB" b="0" dirty="0"/>
              <a:t>Ethicists, lawyers   </a:t>
            </a:r>
            <a:r>
              <a:rPr lang="en-GB" b="0" dirty="0">
                <a:sym typeface="Wingdings" panose="05000000000000000000" pitchFamily="2" charset="2"/>
              </a:rPr>
              <a:t> 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Build to be audited  </a:t>
            </a:r>
          </a:p>
          <a:p>
            <a:pPr lvl="2"/>
            <a:r>
              <a:rPr lang="en-GB" b="0" dirty="0"/>
              <a:t>Explainable </a:t>
            </a:r>
          </a:p>
          <a:p>
            <a:pPr lvl="2"/>
            <a:r>
              <a:rPr lang="en-GB" b="0" dirty="0"/>
              <a:t>Justified design   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Practical manuals </a:t>
            </a:r>
          </a:p>
          <a:p>
            <a:pPr lvl="2"/>
            <a:r>
              <a:rPr lang="en-GB" b="0" dirty="0"/>
              <a:t>IEEE; ATI; ICO </a:t>
            </a:r>
          </a:p>
          <a:p>
            <a:pPr marL="457200" lvl="1" indent="0">
              <a:buNone/>
            </a:pPr>
            <a:endParaRPr lang="en-GB" b="0" dirty="0"/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3C0C7-42AC-4403-9001-7573657C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990" y="2130656"/>
            <a:ext cx="3023427" cy="1597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D14C3-48FD-48C9-8A7A-15C89304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27" y="2123187"/>
            <a:ext cx="2365453" cy="1737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25219F-3E1F-4542-AC98-B8EDDD503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151" y="3993312"/>
            <a:ext cx="5450296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84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AI Ethics – Which Fairness? 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Mutually exclusive </a:t>
            </a:r>
            <a:r>
              <a:rPr lang="en-GB" b="0" dirty="0">
                <a:solidFill>
                  <a:schemeClr val="tx1"/>
                </a:solidFill>
              </a:rPr>
              <a:t>definitions</a:t>
            </a:r>
          </a:p>
          <a:p>
            <a:pPr lvl="2"/>
            <a:r>
              <a:rPr lang="en-GB" b="0" dirty="0"/>
              <a:t>Pick one?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Respect reasonable pluralism </a:t>
            </a:r>
            <a:r>
              <a:rPr lang="en-GB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b="0" dirty="0">
                <a:solidFill>
                  <a:schemeClr val="tx1"/>
                </a:solidFill>
              </a:rPr>
              <a:t>Prioritise on context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Discernment and fairness</a:t>
            </a:r>
            <a:endParaRPr lang="en-GB" b="0" dirty="0"/>
          </a:p>
          <a:p>
            <a:pPr lvl="2"/>
            <a:r>
              <a:rPr lang="en-GB" b="0" dirty="0"/>
              <a:t>Boundary conditions (ex. UK Eq. Act 2010) </a:t>
            </a:r>
            <a:endParaRPr lang="en-GB" b="0" dirty="0">
              <a:solidFill>
                <a:schemeClr val="tx1"/>
              </a:solidFill>
            </a:endParaRPr>
          </a:p>
          <a:p>
            <a:pPr lvl="1"/>
            <a:r>
              <a:rPr lang="en-GB" dirty="0">
                <a:solidFill>
                  <a:srgbClr val="0070C0"/>
                </a:solidFill>
              </a:rPr>
              <a:t>Who Discerns? </a:t>
            </a:r>
          </a:p>
          <a:p>
            <a:pPr lvl="2"/>
            <a:r>
              <a:rPr lang="en-GB" b="0" dirty="0"/>
              <a:t>Human vs machine </a:t>
            </a:r>
          </a:p>
          <a:p>
            <a:pPr lvl="2"/>
            <a:r>
              <a:rPr lang="en-GB" b="0" dirty="0"/>
              <a:t>Authorised/democratic legitimacy </a:t>
            </a:r>
          </a:p>
          <a:p>
            <a:pPr lvl="2"/>
            <a:r>
              <a:rPr lang="en-GB" b="0" dirty="0"/>
              <a:t>Competency (judges don’t get it!) </a:t>
            </a:r>
          </a:p>
          <a:p>
            <a:pPr marL="457200" lvl="1" indent="0">
              <a:buNone/>
            </a:pPr>
            <a:endParaRPr lang="en-GB" b="0" dirty="0"/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3ABDE-62D2-40AF-B83E-10F54E9C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04" y="2976591"/>
            <a:ext cx="3886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17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503474C-B92C-43F7-AB02-3280198B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4: </a:t>
            </a:r>
            <a:br>
              <a:rPr lang="en-GB" dirty="0"/>
            </a:br>
            <a:r>
              <a:rPr lang="en-GB" dirty="0"/>
              <a:t>Governance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DC7B-BD01-4715-915A-379A4C4D1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3650" y="6480175"/>
            <a:ext cx="768350" cy="269875"/>
          </a:xfrm>
        </p:spPr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C9BD8-FDC4-4B57-963D-4419A5A10555}"/>
              </a:ext>
            </a:extLst>
          </p:cNvPr>
          <p:cNvSpPr txBox="1"/>
          <p:nvPr/>
        </p:nvSpPr>
        <p:spPr>
          <a:xfrm>
            <a:off x="350271" y="3390875"/>
            <a:ext cx="696358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b="0" dirty="0">
                <a:latin typeface="Calibri" panose="020F0502020204030204" pitchFamily="34" charset="0"/>
                <a:cs typeface="Calibri" panose="020F0502020204030204" pitchFamily="34" charset="0"/>
              </a:rPr>
              <a:t>EU AI Regulation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Risk-Management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Accountability (Non-Technical)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 Assessments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Fairness Metrics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B0C0D-E07C-457F-9C35-7974F11E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06" y="3257484"/>
            <a:ext cx="6506655" cy="271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Governance – ex. EU AI Reg.   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42152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Proposed</a:t>
            </a:r>
            <a:r>
              <a:rPr lang="en-GB" b="0" dirty="0">
                <a:solidFill>
                  <a:srgbClr val="0070C0"/>
                </a:solidFill>
              </a:rPr>
              <a:t> </a:t>
            </a:r>
            <a:r>
              <a:rPr lang="en-GB" b="0" dirty="0">
                <a:solidFill>
                  <a:schemeClr val="tx1"/>
                </a:solidFill>
              </a:rPr>
              <a:t>EU AI Regulation (April 2021)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Risk Approach  </a:t>
            </a:r>
          </a:p>
          <a:p>
            <a:pPr lvl="2"/>
            <a:r>
              <a:rPr lang="en-GB" b="0" dirty="0"/>
              <a:t>Unacceptable - Prohibited </a:t>
            </a:r>
          </a:p>
          <a:p>
            <a:pPr lvl="2"/>
            <a:r>
              <a:rPr lang="en-GB" b="0" dirty="0"/>
              <a:t>Contexts/use-cases - High-Risk </a:t>
            </a:r>
          </a:p>
          <a:p>
            <a:pPr lvl="2"/>
            <a:r>
              <a:rPr lang="en-GB" b="0" dirty="0"/>
              <a:t>Minimal/low risk  - Transparency    </a:t>
            </a:r>
            <a:r>
              <a:rPr lang="en-GB" b="0" dirty="0">
                <a:sym typeface="Wingdings" panose="05000000000000000000" pitchFamily="2" charset="2"/>
              </a:rPr>
              <a:t> </a:t>
            </a:r>
            <a:r>
              <a:rPr lang="en-GB" b="0" dirty="0">
                <a:solidFill>
                  <a:schemeClr val="tx1"/>
                </a:solidFill>
              </a:rPr>
              <a:t> </a:t>
            </a:r>
            <a:endParaRPr lang="en-GB" dirty="0">
              <a:solidFill>
                <a:srgbClr val="0070C0"/>
              </a:solidFill>
            </a:endParaRPr>
          </a:p>
          <a:p>
            <a:pPr lvl="1"/>
            <a:r>
              <a:rPr lang="en-GB" dirty="0">
                <a:solidFill>
                  <a:srgbClr val="0070C0"/>
                </a:solidFill>
              </a:rPr>
              <a:t>Legal requirements</a:t>
            </a:r>
            <a:r>
              <a:rPr lang="en-GB" b="0" dirty="0">
                <a:solidFill>
                  <a:srgbClr val="0070C0"/>
                </a:solidFill>
              </a:rPr>
              <a:t> </a:t>
            </a:r>
            <a:r>
              <a:rPr lang="en-GB" b="0" dirty="0">
                <a:solidFill>
                  <a:schemeClr val="tx1"/>
                </a:solidFill>
              </a:rPr>
              <a:t>for Risk-management</a:t>
            </a:r>
            <a:r>
              <a:rPr lang="en-GB" b="0" dirty="0">
                <a:solidFill>
                  <a:srgbClr val="0070C0"/>
                </a:solidFill>
              </a:rPr>
              <a:t> </a:t>
            </a:r>
          </a:p>
          <a:p>
            <a:pPr lvl="2"/>
            <a:r>
              <a:rPr lang="en-GB" b="0" dirty="0"/>
              <a:t>Data governance </a:t>
            </a:r>
          </a:p>
          <a:p>
            <a:pPr lvl="2"/>
            <a:r>
              <a:rPr lang="en-GB" b="0" dirty="0"/>
              <a:t>Documentation</a:t>
            </a:r>
          </a:p>
          <a:p>
            <a:pPr lvl="3"/>
            <a:r>
              <a:rPr lang="en-GB" b="0" dirty="0"/>
              <a:t>Record keeping </a:t>
            </a:r>
          </a:p>
          <a:p>
            <a:pPr lvl="3"/>
            <a:r>
              <a:rPr lang="en-GB" b="0" dirty="0"/>
              <a:t>Technical  (accuracy, robustness, fairness)</a:t>
            </a:r>
          </a:p>
          <a:p>
            <a:pPr lvl="2"/>
            <a:r>
              <a:rPr lang="en-GB" b="0" dirty="0"/>
              <a:t>Transparency for users</a:t>
            </a:r>
          </a:p>
          <a:p>
            <a:pPr lvl="2"/>
            <a:r>
              <a:rPr lang="en-GB" b="0" dirty="0"/>
              <a:t>Human-oversight 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Abstract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6E0ED-7C65-464F-BA53-93DDE11E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27" y="1778255"/>
            <a:ext cx="4676037" cy="3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13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Governance – Accountability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42152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Articulate</a:t>
            </a:r>
            <a:r>
              <a:rPr lang="en-GB" b="0" dirty="0">
                <a:solidFill>
                  <a:schemeClr val="tx1"/>
                </a:solidFill>
              </a:rPr>
              <a:t> ethical principles </a:t>
            </a:r>
          </a:p>
          <a:p>
            <a:pPr lvl="2"/>
            <a:r>
              <a:rPr lang="en-GB" b="0" dirty="0"/>
              <a:t>Position on fairness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Taxonomy of </a:t>
            </a:r>
            <a:r>
              <a:rPr lang="en-GB" dirty="0">
                <a:solidFill>
                  <a:srgbClr val="0070C0"/>
                </a:solidFill>
              </a:rPr>
              <a:t>accountability roles </a:t>
            </a:r>
          </a:p>
          <a:p>
            <a:pPr lvl="2"/>
            <a:r>
              <a:rPr lang="en-GB" b="0" dirty="0"/>
              <a:t>Compliance, data science  </a:t>
            </a:r>
          </a:p>
          <a:p>
            <a:pPr lvl="2"/>
            <a:r>
              <a:rPr lang="en-GB" b="0" dirty="0"/>
              <a:t>Hierarchies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Monitoring </a:t>
            </a:r>
            <a:r>
              <a:rPr lang="en-GB" b="0" dirty="0">
                <a:solidFill>
                  <a:srgbClr val="0070C0"/>
                </a:solidFill>
              </a:rPr>
              <a:t> </a:t>
            </a:r>
          </a:p>
          <a:p>
            <a:pPr lvl="2"/>
            <a:r>
              <a:rPr lang="en-GB" b="0" dirty="0"/>
              <a:t>Reporting mechanism</a:t>
            </a:r>
          </a:p>
          <a:p>
            <a:pPr lvl="2"/>
            <a:r>
              <a:rPr lang="en-GB" b="0" dirty="0"/>
              <a:t>Accessible monitoring (interface?)    </a:t>
            </a:r>
            <a:r>
              <a:rPr lang="en-GB" b="0" dirty="0">
                <a:sym typeface="Wingdings" panose="05000000000000000000" pitchFamily="2" charset="2"/>
              </a:rPr>
              <a:t> </a:t>
            </a:r>
            <a:r>
              <a:rPr lang="en-GB" b="0" dirty="0"/>
              <a:t> </a:t>
            </a:r>
            <a:endParaRPr lang="en-GB" dirty="0">
              <a:solidFill>
                <a:srgbClr val="0070C0"/>
              </a:solidFill>
            </a:endParaRPr>
          </a:p>
          <a:p>
            <a:pPr lvl="2"/>
            <a:r>
              <a:rPr lang="en-GB" b="0" dirty="0"/>
              <a:t>Appropriate </a:t>
            </a:r>
            <a:r>
              <a:rPr lang="en-GB" dirty="0">
                <a:solidFill>
                  <a:srgbClr val="0070C0"/>
                </a:solidFill>
              </a:rPr>
              <a:t>human-oversight</a:t>
            </a:r>
            <a:r>
              <a:rPr lang="en-GB" b="0" dirty="0"/>
              <a:t>   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Impact assessments  </a:t>
            </a:r>
          </a:p>
          <a:p>
            <a:pPr lvl="2"/>
            <a:r>
              <a:rPr lang="en-GB" b="0" dirty="0"/>
              <a:t>Proportionality</a:t>
            </a:r>
          </a:p>
          <a:p>
            <a:pPr lvl="2"/>
            <a:r>
              <a:rPr lang="en-GB" b="0" dirty="0"/>
              <a:t>Social impact, impact on people 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6EAB5-FCCE-40EB-8DF7-1A022A93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16" y="1990574"/>
            <a:ext cx="4909091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866B27-413B-4E8B-93C4-F68D7D43B8C5}"/>
              </a:ext>
            </a:extLst>
          </p:cNvPr>
          <p:cNvSpPr txBox="1"/>
          <p:nvPr/>
        </p:nvSpPr>
        <p:spPr>
          <a:xfrm>
            <a:off x="7564247" y="6141446"/>
            <a:ext cx="3504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Image from: https://ico.org.uk/about-the-ico/news-and-events/ai-blog-an-overview-of-the-auditing-framework-for-artificial-intelligence-and-its-core-components/</a:t>
            </a:r>
          </a:p>
        </p:txBody>
      </p:sp>
    </p:spTree>
    <p:extLst>
      <p:ext uri="{BB962C8B-B14F-4D97-AF65-F5344CB8AC3E}">
        <p14:creationId xmlns:p14="http://schemas.microsoft.com/office/powerpoint/2010/main" val="895359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Governance – Performance Assessment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421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Technical assessments </a:t>
            </a:r>
          </a:p>
          <a:p>
            <a:pPr lvl="2"/>
            <a:r>
              <a:rPr lang="en-GB" b="0" dirty="0"/>
              <a:t>Stress testing 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Data</a:t>
            </a:r>
            <a:r>
              <a:rPr lang="en-GB" b="0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b="0" dirty="0"/>
              <a:t>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Model  </a:t>
            </a:r>
            <a:r>
              <a:rPr lang="en-GB" b="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0C6A61-EB54-4D26-B0B1-61E9FCFE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788" y="1519457"/>
            <a:ext cx="3002089" cy="4827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42125-DA45-4C9C-92A3-93EE4BD6CFEB}"/>
              </a:ext>
            </a:extLst>
          </p:cNvPr>
          <p:cNvSpPr txBox="1"/>
          <p:nvPr/>
        </p:nvSpPr>
        <p:spPr>
          <a:xfrm>
            <a:off x="6837028" y="6312131"/>
            <a:ext cx="4513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/>
              <a:t>Koshiyama</a:t>
            </a:r>
            <a:r>
              <a:rPr lang="en-GB" sz="800" dirty="0"/>
              <a:t>, Adriano, et al. Towards Algorithm Auditing: A Survey on Managing Legal, Ethical and Technological Risks of AI, ML and Associated Algorithms (January 2021). Available at SSRN: https://ssrn.com/abstract=3778998 or http://dx.doi.org/10.2139/ssrn.3778998</a:t>
            </a:r>
          </a:p>
        </p:txBody>
      </p:sp>
    </p:spTree>
    <p:extLst>
      <p:ext uri="{BB962C8B-B14F-4D97-AF65-F5344CB8AC3E}">
        <p14:creationId xmlns:p14="http://schemas.microsoft.com/office/powerpoint/2010/main" val="4199365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D91D7E-530C-473A-A3BF-FF257B4D6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25" t="9066" r="12100" b="16000"/>
          <a:stretch/>
        </p:blipFill>
        <p:spPr>
          <a:xfrm>
            <a:off x="7010567" y="4787874"/>
            <a:ext cx="3008333" cy="1766650"/>
          </a:xfrm>
          <a:prstGeom prst="rect">
            <a:avLst/>
          </a:prstGeom>
        </p:spPr>
      </p:pic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Governance – Fairness Metrics 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505838" y="1624519"/>
            <a:ext cx="4779394" cy="3669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Equality of Opportunity </a:t>
            </a:r>
          </a:p>
          <a:p>
            <a:pPr lvl="2"/>
            <a:r>
              <a:rPr lang="en-GB" b="0" dirty="0"/>
              <a:t>Equal Opportunity Difference </a:t>
            </a:r>
          </a:p>
          <a:p>
            <a:pPr lvl="2"/>
            <a:r>
              <a:rPr lang="en-GB" b="0" dirty="0"/>
              <a:t>Average Odds Difference</a:t>
            </a:r>
          </a:p>
          <a:p>
            <a:pPr lvl="2"/>
            <a:endParaRPr lang="en-GB" b="0" dirty="0"/>
          </a:p>
          <a:p>
            <a:pPr marL="914400" lvl="2" indent="0">
              <a:buNone/>
            </a:pPr>
            <a:endParaRPr lang="en-GB" b="0" dirty="0"/>
          </a:p>
          <a:p>
            <a:pPr lvl="1"/>
            <a:r>
              <a:rPr lang="en-GB" dirty="0">
                <a:solidFill>
                  <a:srgbClr val="0070C0"/>
                </a:solidFill>
              </a:rPr>
              <a:t>Equality of Outcome</a:t>
            </a:r>
          </a:p>
          <a:p>
            <a:pPr lvl="2"/>
            <a:r>
              <a:rPr lang="en-GB" b="0" dirty="0"/>
              <a:t>Disparate Impact</a:t>
            </a:r>
          </a:p>
          <a:p>
            <a:pPr lvl="2"/>
            <a:r>
              <a:rPr lang="en-GB" b="0" dirty="0"/>
              <a:t>Statistical Parity</a:t>
            </a:r>
          </a:p>
          <a:p>
            <a:pPr lvl="2"/>
            <a:r>
              <a:rPr lang="en-GB" b="0" dirty="0"/>
              <a:t>Cohen’s D2-SD Rule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33765-20D7-449D-9424-85145909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07" y="1567231"/>
            <a:ext cx="2905125" cy="1571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95E48B-7D76-4A8E-97FE-02441B1F4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095" y="1488112"/>
            <a:ext cx="2905125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B97125-09E3-4B70-9A7A-F78997A59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005" y="3394608"/>
            <a:ext cx="2905125" cy="1571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3F03A-0DF0-4F39-A90C-B05275BFB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875" y="3394608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36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503474C-B92C-43F7-AB02-3280198B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5: </a:t>
            </a:r>
            <a:br>
              <a:rPr lang="en-GB" dirty="0"/>
            </a:br>
            <a:r>
              <a:rPr lang="en-GB" dirty="0"/>
              <a:t>Case-Study – Recruitment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DC7B-BD01-4715-915A-379A4C4D1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3650" y="6480175"/>
            <a:ext cx="768350" cy="269875"/>
          </a:xfrm>
        </p:spPr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C9BD8-FDC4-4B57-963D-4419A5A10555}"/>
              </a:ext>
            </a:extLst>
          </p:cNvPr>
          <p:cNvSpPr txBox="1"/>
          <p:nvPr/>
        </p:nvSpPr>
        <p:spPr>
          <a:xfrm>
            <a:off x="350271" y="3390875"/>
            <a:ext cx="696358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b="0" dirty="0">
                <a:latin typeface="Calibri" panose="020F0502020204030204" pitchFamily="34" charset="0"/>
                <a:cs typeface="Calibri" panose="020F0502020204030204" pitchFamily="34" charset="0"/>
              </a:rPr>
              <a:t>AI-Driven Recruitment Industry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Ethics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How is the system being used?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What is being assessed?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Audit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D83BA8-0B5E-4A7D-AC4C-25305F7E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848" y="3615153"/>
            <a:ext cx="4257879" cy="23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2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503474C-B92C-43F7-AB02-3280198B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1: </a:t>
            </a:r>
            <a:br>
              <a:rPr lang="en-GB" dirty="0"/>
            </a:br>
            <a:r>
              <a:rPr lang="en-GB" dirty="0"/>
              <a:t>Approaches to Fairness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DC7B-BD01-4715-915A-379A4C4D1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3650" y="6480175"/>
            <a:ext cx="768350" cy="269875"/>
          </a:xfrm>
        </p:spPr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5E81A-6979-4637-8607-094D99CE3FA9}"/>
              </a:ext>
            </a:extLst>
          </p:cNvPr>
          <p:cNvSpPr txBox="1"/>
          <p:nvPr/>
        </p:nvSpPr>
        <p:spPr>
          <a:xfrm>
            <a:off x="513826" y="3431097"/>
            <a:ext cx="61449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b="0" dirty="0">
                <a:latin typeface="Calibri" panose="020F0502020204030204" pitchFamily="34" charset="0"/>
                <a:cs typeface="Calibri" panose="020F0502020204030204" pitchFamily="34" charset="0"/>
              </a:rPr>
              <a:t>Human Dignity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b="0" dirty="0">
                <a:latin typeface="Calibri" panose="020F0502020204030204" pitchFamily="34" charset="0"/>
                <a:cs typeface="Calibri" panose="020F0502020204030204" pitchFamily="34" charset="0"/>
              </a:rPr>
              <a:t>Theories of Fairness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Opportunity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b="0" dirty="0">
                <a:latin typeface="Calibri" panose="020F0502020204030204" pitchFamily="34" charset="0"/>
                <a:cs typeface="Calibri" panose="020F0502020204030204" pitchFamily="34" charset="0"/>
              </a:rPr>
              <a:t>Political Economy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Context of Fairness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356F8-4C93-4B7C-ADCF-9A98865B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771" y="3247354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39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AI-Driven Recruitment Industry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998587" cy="446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Aggregating</a:t>
            </a:r>
            <a:r>
              <a:rPr lang="en-GB" b="0" dirty="0">
                <a:solidFill>
                  <a:schemeClr val="tx1"/>
                </a:solidFill>
              </a:rPr>
              <a:t> appropriate candidates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Interviewing through </a:t>
            </a:r>
            <a:r>
              <a:rPr lang="en-GB" dirty="0">
                <a:solidFill>
                  <a:srgbClr val="0070C0"/>
                </a:solidFill>
              </a:rPr>
              <a:t>chatbot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Video interview </a:t>
            </a:r>
            <a:r>
              <a:rPr lang="en-GB" b="0" dirty="0">
                <a:solidFill>
                  <a:schemeClr val="tx1"/>
                </a:solidFill>
              </a:rPr>
              <a:t>assessment</a:t>
            </a:r>
            <a:endParaRPr lang="en-GB" b="0" dirty="0"/>
          </a:p>
          <a:p>
            <a:pPr lvl="1"/>
            <a:r>
              <a:rPr lang="en-GB" dirty="0">
                <a:solidFill>
                  <a:srgbClr val="0070C0"/>
                </a:solidFill>
              </a:rPr>
              <a:t>CV</a:t>
            </a:r>
            <a:r>
              <a:rPr lang="en-GB" b="0" dirty="0">
                <a:solidFill>
                  <a:schemeClr val="tx1"/>
                </a:solidFill>
              </a:rPr>
              <a:t>-analysis </a:t>
            </a:r>
            <a:r>
              <a:rPr lang="en-GB" b="0" dirty="0"/>
              <a:t>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Also used to automate HR processes </a:t>
            </a:r>
          </a:p>
          <a:p>
            <a:pPr lvl="2"/>
            <a:r>
              <a:rPr lang="en-GB" b="0" dirty="0"/>
              <a:t>Posting job listings </a:t>
            </a:r>
          </a:p>
          <a:p>
            <a:pPr lvl="2"/>
            <a:r>
              <a:rPr lang="en-GB" b="0" dirty="0"/>
              <a:t>Matching to job roles </a:t>
            </a:r>
          </a:p>
          <a:p>
            <a:pPr lvl="2"/>
            <a:r>
              <a:rPr lang="en-GB" b="0" dirty="0"/>
              <a:t>Performance measurement</a:t>
            </a:r>
          </a:p>
          <a:p>
            <a:pPr lvl="2"/>
            <a:r>
              <a:rPr lang="en-GB" b="0" dirty="0"/>
              <a:t>Salaries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D4666-11AA-44CC-B808-093C3E39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9" t="4067" r="24151" b="2848"/>
          <a:stretch/>
        </p:blipFill>
        <p:spPr>
          <a:xfrm>
            <a:off x="9836517" y="2111114"/>
            <a:ext cx="1648347" cy="1544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1AB135-B7E2-465C-B114-2AA797B1D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5" b="4962"/>
          <a:stretch/>
        </p:blipFill>
        <p:spPr>
          <a:xfrm>
            <a:off x="9836517" y="4105656"/>
            <a:ext cx="1663485" cy="428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0A6AD6-A00E-4885-B451-32B13397E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09" y="2167128"/>
            <a:ext cx="1456708" cy="1456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F41850-618F-4D7B-94C7-45E69149BE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25" t="13853" r="9489" b="19924"/>
          <a:stretch/>
        </p:blipFill>
        <p:spPr>
          <a:xfrm>
            <a:off x="8202168" y="4652528"/>
            <a:ext cx="2718677" cy="1202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488E45-1CC2-4A4F-B40A-81364D3CF0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21" t="27489" r="12515" b="28701"/>
          <a:stretch/>
        </p:blipFill>
        <p:spPr>
          <a:xfrm>
            <a:off x="7470648" y="3977538"/>
            <a:ext cx="2135964" cy="6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71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CA441-3FEC-4A01-A667-41935B3EE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77"/>
          <a:stretch/>
        </p:blipFill>
        <p:spPr>
          <a:xfrm>
            <a:off x="5592480" y="2368296"/>
            <a:ext cx="5530631" cy="2897886"/>
          </a:xfrm>
          <a:prstGeom prst="rect">
            <a:avLst/>
          </a:prstGeom>
        </p:spPr>
      </p:pic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/>
              <a:t>Ethics 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998587" cy="4460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Impact life prospects</a:t>
            </a:r>
          </a:p>
          <a:p>
            <a:pPr lvl="2"/>
            <a:r>
              <a:rPr lang="en-GB" b="0" dirty="0"/>
              <a:t>Opportunities </a:t>
            </a:r>
          </a:p>
          <a:p>
            <a:pPr lvl="2"/>
            <a:r>
              <a:rPr lang="en-GB" b="0" dirty="0"/>
              <a:t>Experience </a:t>
            </a:r>
          </a:p>
          <a:p>
            <a:pPr lvl="2"/>
            <a:r>
              <a:rPr lang="en-GB" b="0" dirty="0"/>
              <a:t>Wages </a:t>
            </a:r>
          </a:p>
          <a:p>
            <a:pPr lvl="2"/>
            <a:r>
              <a:rPr lang="en-GB" b="0" dirty="0"/>
              <a:t>Networking</a:t>
            </a:r>
            <a:r>
              <a:rPr lang="en-GB" dirty="0">
                <a:solidFill>
                  <a:srgbClr val="0070C0"/>
                </a:solidFill>
              </a:rPr>
              <a:t> 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Reflect social bias</a:t>
            </a:r>
          </a:p>
          <a:p>
            <a:pPr lvl="2"/>
            <a:r>
              <a:rPr lang="en-GB" b="0" dirty="0"/>
              <a:t>Mirroring effect </a:t>
            </a:r>
          </a:p>
          <a:p>
            <a:pPr lvl="3"/>
            <a:r>
              <a:rPr lang="en-GB" b="0" dirty="0"/>
              <a:t>Hiring oneself </a:t>
            </a:r>
          </a:p>
          <a:p>
            <a:pPr lvl="3"/>
            <a:r>
              <a:rPr lang="en-GB" b="0" dirty="0"/>
              <a:t>Reflecting social structures  </a:t>
            </a:r>
          </a:p>
          <a:p>
            <a:pPr lvl="2"/>
            <a:r>
              <a:rPr lang="en-GB" b="0" dirty="0"/>
              <a:t>Signalling (accent, clothing, etc.) </a:t>
            </a:r>
            <a:endParaRPr lang="en-GB" dirty="0">
              <a:solidFill>
                <a:srgbClr val="0070C0"/>
              </a:solidFill>
            </a:endParaRPr>
          </a:p>
          <a:p>
            <a:pPr lvl="1"/>
            <a:r>
              <a:rPr lang="en-GB" dirty="0">
                <a:solidFill>
                  <a:srgbClr val="0070C0"/>
                </a:solidFill>
              </a:rPr>
              <a:t>Assessment Bias</a:t>
            </a:r>
          </a:p>
          <a:p>
            <a:pPr lvl="2"/>
            <a:r>
              <a:rPr lang="en-GB" b="0" dirty="0"/>
              <a:t>IQ, psychometrics - raw vs trained ability</a:t>
            </a:r>
          </a:p>
          <a:p>
            <a:pPr lvl="2"/>
            <a:r>
              <a:rPr lang="en-GB" b="0" dirty="0"/>
              <a:t>Oxbridge interview - accustom vs alien  </a:t>
            </a:r>
            <a:endParaRPr lang="en-GB" dirty="0">
              <a:solidFill>
                <a:srgbClr val="0070C0"/>
              </a:solidFill>
            </a:endParaRPr>
          </a:p>
          <a:p>
            <a:pPr lvl="1"/>
            <a:r>
              <a:rPr lang="en-GB" dirty="0">
                <a:solidFill>
                  <a:srgbClr val="0070C0"/>
                </a:solidFill>
              </a:rPr>
              <a:t>Human Oversight </a:t>
            </a:r>
          </a:p>
          <a:p>
            <a:pPr lvl="2"/>
            <a:r>
              <a:rPr lang="en-GB" b="0" dirty="0"/>
              <a:t>Meaningfully assess recommendations</a:t>
            </a:r>
          </a:p>
          <a:p>
            <a:pPr lvl="2"/>
            <a:r>
              <a:rPr lang="en-GB" b="0" dirty="0"/>
              <a:t>Provide explanation   </a:t>
            </a:r>
          </a:p>
          <a:p>
            <a:pPr lvl="1"/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61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How is the system being used?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998587" cy="446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Where in the</a:t>
            </a:r>
            <a:r>
              <a:rPr lang="en-GB" dirty="0">
                <a:solidFill>
                  <a:srgbClr val="0070C0"/>
                </a:solidFill>
              </a:rPr>
              <a:t> pipeline? </a:t>
            </a:r>
          </a:p>
          <a:p>
            <a:pPr lvl="2"/>
            <a:r>
              <a:rPr lang="en-GB" b="0" dirty="0"/>
              <a:t>Mass screening – grad program </a:t>
            </a:r>
          </a:p>
          <a:p>
            <a:pPr lvl="2"/>
            <a:r>
              <a:rPr lang="en-GB" b="0" dirty="0"/>
              <a:t>Later stages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Reflect social bias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603B6-F58D-41FD-BA91-996219BE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30" y="2091468"/>
            <a:ext cx="4502581" cy="2675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2AD9A8-4B8D-4CA6-9A96-1871F04B25BF}"/>
              </a:ext>
            </a:extLst>
          </p:cNvPr>
          <p:cNvSpPr txBox="1"/>
          <p:nvPr/>
        </p:nvSpPr>
        <p:spPr>
          <a:xfrm>
            <a:off x="7575007" y="6480000"/>
            <a:ext cx="32803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Image from: https://www.altamirahrm.com/en/blog/recruiting-funnel</a:t>
            </a:r>
          </a:p>
        </p:txBody>
      </p:sp>
    </p:spTree>
    <p:extLst>
      <p:ext uri="{BB962C8B-B14F-4D97-AF65-F5344CB8AC3E}">
        <p14:creationId xmlns:p14="http://schemas.microsoft.com/office/powerpoint/2010/main" val="1298444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What is being assessed?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998587" cy="446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Sentiment analysis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Facial Expressions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Voice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Text </a:t>
            </a:r>
          </a:p>
          <a:p>
            <a:pPr lvl="2"/>
            <a:r>
              <a:rPr lang="en-GB" b="0" dirty="0"/>
              <a:t>Written answers </a:t>
            </a:r>
          </a:p>
          <a:p>
            <a:pPr lvl="2"/>
            <a:r>
              <a:rPr lang="en-GB" b="0" dirty="0"/>
              <a:t>CV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Sentiment analysis </a:t>
            </a:r>
          </a:p>
          <a:p>
            <a:pPr lvl="2"/>
            <a:r>
              <a:rPr lang="en-GB" b="0" dirty="0"/>
              <a:t> Phrenology?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4E2D1-8887-402F-B56F-97723D8E9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935" y="1778255"/>
            <a:ext cx="4016829" cy="40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21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Audit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998587" cy="446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 Mandatory </a:t>
            </a:r>
            <a:r>
              <a:rPr lang="en-GB" dirty="0">
                <a:solidFill>
                  <a:srgbClr val="0070C0"/>
                </a:solidFill>
              </a:rPr>
              <a:t>bias audit </a:t>
            </a:r>
            <a:r>
              <a:rPr lang="en-GB" b="0" dirty="0">
                <a:solidFill>
                  <a:schemeClr val="tx1"/>
                </a:solidFill>
              </a:rPr>
              <a:t>(NYC)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Fairness metrics 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Third-party inspection ready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Assurance and </a:t>
            </a:r>
            <a:r>
              <a:rPr lang="en-GB" dirty="0">
                <a:solidFill>
                  <a:srgbClr val="0070C0"/>
                </a:solidFill>
              </a:rPr>
              <a:t>Certification</a:t>
            </a:r>
            <a:r>
              <a:rPr lang="en-GB" b="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339DEA-2F50-46E6-A045-3BBBE0A56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858" y="2231326"/>
            <a:ext cx="37719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90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503474C-B92C-43F7-AB02-3280198B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6: </a:t>
            </a:r>
            <a:br>
              <a:rPr lang="en-GB" dirty="0"/>
            </a:br>
            <a:r>
              <a:rPr lang="en-GB" dirty="0"/>
              <a:t>Ethical Dilemmas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DC7B-BD01-4715-915A-379A4C4D1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3650" y="6480175"/>
            <a:ext cx="768350" cy="269875"/>
          </a:xfrm>
        </p:spPr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C9BD8-FDC4-4B57-963D-4419A5A10555}"/>
              </a:ext>
            </a:extLst>
          </p:cNvPr>
          <p:cNvSpPr txBox="1"/>
          <p:nvPr/>
        </p:nvSpPr>
        <p:spPr>
          <a:xfrm>
            <a:off x="350271" y="3390875"/>
            <a:ext cx="69635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Monitoring at work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Recidivism Calculation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Facial recognition in public square    </a:t>
            </a:r>
          </a:p>
        </p:txBody>
      </p:sp>
      <p:pic>
        <p:nvPicPr>
          <p:cNvPr id="5122" name="Picture 2" descr="question mark - Wiktionary">
            <a:extLst>
              <a:ext uri="{FF2B5EF4-FFF2-40B4-BE49-F238E27FC236}">
                <a16:creationId xmlns:a16="http://schemas.microsoft.com/office/drawing/2014/main" id="{678EE9AF-9DBD-49EB-8555-38B5A233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58" y="3679727"/>
            <a:ext cx="2115139" cy="211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29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Monitoring at Work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998587" cy="44608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Company decides to employ an AI system that can analyse </a:t>
            </a:r>
            <a:r>
              <a:rPr lang="en-GB" dirty="0">
                <a:solidFill>
                  <a:srgbClr val="0070C0"/>
                </a:solidFill>
              </a:rPr>
              <a:t>behaviour at work </a:t>
            </a:r>
            <a:r>
              <a:rPr lang="en-GB" b="0" dirty="0">
                <a:solidFill>
                  <a:schemeClr val="tx1"/>
                </a:solidFill>
              </a:rPr>
              <a:t>through visual/audial monitoring devises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Productivity and behaviour 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Reward ‘good’ behaviour and punish ‘bad’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Covid-19 strikes and people </a:t>
            </a:r>
            <a:r>
              <a:rPr lang="en-GB" dirty="0">
                <a:solidFill>
                  <a:srgbClr val="0070C0"/>
                </a:solidFill>
              </a:rPr>
              <a:t>work from home</a:t>
            </a:r>
            <a:r>
              <a:rPr lang="en-GB" b="0" dirty="0">
                <a:solidFill>
                  <a:schemeClr val="tx1"/>
                </a:solidFill>
              </a:rPr>
              <a:t>; employees are monitored through tracking keyboard, mouse, email activity, and camera  (same reward structure) 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List 3 fairness and bias concerns; explain why these are concerns and how they can be addressed  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Discuss </a:t>
            </a:r>
            <a:r>
              <a:rPr lang="en-GB" dirty="0">
                <a:solidFill>
                  <a:srgbClr val="0070C0"/>
                </a:solidFill>
              </a:rPr>
              <a:t>ethical significance </a:t>
            </a:r>
            <a:r>
              <a:rPr lang="en-GB" b="0" dirty="0">
                <a:solidFill>
                  <a:schemeClr val="tx1"/>
                </a:solidFill>
              </a:rPr>
              <a:t>of shift to home work in terms of fairness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CB973-9E00-41A6-89EE-822AE7654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2" r="9092"/>
          <a:stretch/>
        </p:blipFill>
        <p:spPr>
          <a:xfrm>
            <a:off x="7173798" y="1437588"/>
            <a:ext cx="4308049" cy="3549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935F9-11A5-4251-B823-1B8E04E03E0A}"/>
              </a:ext>
            </a:extLst>
          </p:cNvPr>
          <p:cNvSpPr txBox="1"/>
          <p:nvPr/>
        </p:nvSpPr>
        <p:spPr>
          <a:xfrm>
            <a:off x="7173797" y="6324394"/>
            <a:ext cx="4308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Image from: https://www.lawyer-monthly.com/2019/09/surveillance-at-work-how-far-is-too-far/</a:t>
            </a:r>
          </a:p>
        </p:txBody>
      </p:sp>
    </p:spTree>
    <p:extLst>
      <p:ext uri="{BB962C8B-B14F-4D97-AF65-F5344CB8AC3E}">
        <p14:creationId xmlns:p14="http://schemas.microsoft.com/office/powerpoint/2010/main" val="2913678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Recidivism Calculation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998587" cy="446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Recidivism is the calculation of likelihood of reoffending. It can be used in the context of sentencing. These systems have been shown to be bias towards certain groups.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Assuming the bias is due to data bias and that this could be addressed – in terms of fairness, is there an ethical issues with using a de-biased system? Give reasons for and against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56C71-08D9-42CD-AB9A-7D0A6945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05" y="1778255"/>
            <a:ext cx="28384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19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Facial Recognition in Public Square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998587" cy="446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Facial recognition systems can be used to identify a person ‘live’. The security services are deciding how and where to use this – these systems have been shown to be inaccurate (bias) especially to particular demographics –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Is it fair to use these systems to identify known criminals?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Is it fair to use in airport passport control?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Is it fair to use in the context major sporting events? </a:t>
            </a:r>
          </a:p>
          <a:p>
            <a:pPr lvl="1"/>
            <a:endParaRPr lang="en-GB" b="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6F2CE-B716-43A9-B3AC-ECA1D47E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359" y="2462754"/>
            <a:ext cx="4544992" cy="27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07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503474C-B92C-43F7-AB02-3280198B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DC7B-BD01-4715-915A-379A4C4D1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3650" y="6480175"/>
            <a:ext cx="768350" cy="269875"/>
          </a:xfrm>
        </p:spPr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6146" name="Picture 2" descr="Reading Icon – Free Download, PNG and Vector">
            <a:extLst>
              <a:ext uri="{FF2B5EF4-FFF2-40B4-BE49-F238E27FC236}">
                <a16:creationId xmlns:a16="http://schemas.microsoft.com/office/drawing/2014/main" id="{1A3434C5-51DF-44D8-AE63-72609A0B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627" y="3429000"/>
            <a:ext cx="3083023" cy="308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AAE5F-CAC9-4139-A403-23156B0B81E5}"/>
              </a:ext>
            </a:extLst>
          </p:cNvPr>
          <p:cNvSpPr txBox="1"/>
          <p:nvPr/>
        </p:nvSpPr>
        <p:spPr>
          <a:xfrm>
            <a:off x="350271" y="3390875"/>
            <a:ext cx="69635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Readings have been provided for the respective parts of this 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These readings should form the point of departure for further reading     </a:t>
            </a:r>
          </a:p>
        </p:txBody>
      </p:sp>
    </p:spTree>
    <p:extLst>
      <p:ext uri="{BB962C8B-B14F-4D97-AF65-F5344CB8AC3E}">
        <p14:creationId xmlns:p14="http://schemas.microsoft.com/office/powerpoint/2010/main" val="174781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562466" cy="878256"/>
          </a:xfrm>
        </p:spPr>
        <p:txBody>
          <a:bodyPr/>
          <a:lstStyle/>
          <a:p>
            <a:r>
              <a:rPr lang="en-GB" dirty="0"/>
              <a:t> Human Dignity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4D3355-6912-4E64-8C85-1585CCA1581D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79954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solidFill>
                  <a:srgbClr val="0070C0"/>
                </a:solidFill>
              </a:rPr>
              <a:t>Foundational</a:t>
            </a:r>
            <a:r>
              <a:rPr lang="en-GB" b="0" dirty="0">
                <a:solidFill>
                  <a:schemeClr val="tx1"/>
                </a:solidFill>
              </a:rPr>
              <a:t> idea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Universal</a:t>
            </a:r>
            <a:r>
              <a:rPr lang="en-GB" b="0" dirty="0">
                <a:solidFill>
                  <a:schemeClr val="tx1"/>
                </a:solidFill>
              </a:rPr>
              <a:t> – not context bound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‘Agents’: rational and free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Respect for </a:t>
            </a:r>
            <a:r>
              <a:rPr lang="en-GB" dirty="0">
                <a:solidFill>
                  <a:srgbClr val="0070C0"/>
                </a:solidFill>
              </a:rPr>
              <a:t>personhood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All humans are </a:t>
            </a:r>
            <a:r>
              <a:rPr lang="en-GB" i="1" dirty="0">
                <a:solidFill>
                  <a:srgbClr val="0070C0"/>
                </a:solidFill>
              </a:rPr>
              <a:t>essentially</a:t>
            </a:r>
            <a:r>
              <a:rPr lang="en-GB" b="0" dirty="0">
                <a:solidFill>
                  <a:schemeClr val="tx1"/>
                </a:solidFill>
              </a:rPr>
              <a:t> same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Ergo, all humans are </a:t>
            </a:r>
            <a:r>
              <a:rPr lang="en-GB" dirty="0">
                <a:solidFill>
                  <a:srgbClr val="0070C0"/>
                </a:solidFill>
              </a:rPr>
              <a:t>equal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Humanity</a:t>
            </a:r>
            <a:r>
              <a:rPr lang="en-GB" b="0" dirty="0">
                <a:solidFill>
                  <a:schemeClr val="tx1"/>
                </a:solidFill>
              </a:rPr>
              <a:t>  </a:t>
            </a:r>
          </a:p>
          <a:p>
            <a:pPr lvl="1"/>
            <a:endParaRPr lang="en-GB" b="0" dirty="0">
              <a:solidFill>
                <a:schemeClr val="tx1"/>
              </a:solidFill>
            </a:endParaRPr>
          </a:p>
          <a:p>
            <a:pPr lvl="1"/>
            <a:endParaRPr lang="en-GB" b="0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7A068-1645-4768-8C62-34F5C724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128EB-7F9A-46A1-8C96-1D6D5917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1428750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19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Readings – Part 1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10284912" cy="446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A History of Human Dignity - </a:t>
            </a:r>
            <a:r>
              <a:rPr lang="en-GB" b="0" dirty="0">
                <a:solidFill>
                  <a:schemeClr val="tx1"/>
                </a:solidFill>
                <a:hlinkClick r:id="rId2"/>
              </a:rPr>
              <a:t>https://blogs.lse.ac.uk/theforum/a-history-of-human-dignity/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EU Charter of Fundamental Rights (article 1) </a:t>
            </a:r>
            <a:r>
              <a:rPr lang="en-GB" b="0" dirty="0">
                <a:solidFill>
                  <a:schemeClr val="tx1"/>
                </a:solidFill>
                <a:hlinkClick r:id="rId3"/>
              </a:rPr>
              <a:t>https://fra.europa.eu/en/eu-charter/article/1-human-dignity</a:t>
            </a:r>
            <a:r>
              <a:rPr lang="en-GB" b="0" dirty="0">
                <a:solidFill>
                  <a:schemeClr val="tx1"/>
                </a:solidFill>
              </a:rPr>
              <a:t> Remy </a:t>
            </a:r>
            <a:r>
              <a:rPr lang="en-GB" b="0" dirty="0" err="1">
                <a:solidFill>
                  <a:schemeClr val="tx1"/>
                </a:solidFill>
              </a:rPr>
              <a:t>Debes</a:t>
            </a:r>
            <a:r>
              <a:rPr lang="en-GB" b="0" dirty="0">
                <a:solidFill>
                  <a:schemeClr val="tx1"/>
                </a:solidFill>
              </a:rPr>
              <a:t>. February 5th, 2018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Arneson, R. (2002). Equality of opportunity. </a:t>
            </a:r>
            <a:r>
              <a:rPr lang="en-GB" b="0" dirty="0">
                <a:solidFill>
                  <a:schemeClr val="tx1"/>
                </a:solidFill>
                <a:hlinkClick r:id="rId4"/>
              </a:rPr>
              <a:t>https://plato.stanford.edu/entries/equal-opportunity/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Hanna, R., &amp; Kazim, E. (2021). Philosophical foundations for digital ethics and AI Ethics: a </a:t>
            </a:r>
            <a:r>
              <a:rPr lang="en-GB" b="0" dirty="0" err="1">
                <a:solidFill>
                  <a:schemeClr val="tx1"/>
                </a:solidFill>
              </a:rPr>
              <a:t>dignitarian</a:t>
            </a:r>
            <a:r>
              <a:rPr lang="en-GB" b="0" dirty="0">
                <a:solidFill>
                  <a:schemeClr val="tx1"/>
                </a:solidFill>
              </a:rPr>
              <a:t> approach. AI and Ethics, 1-19. </a:t>
            </a:r>
            <a:r>
              <a:rPr lang="en-GB" b="0" dirty="0">
                <a:solidFill>
                  <a:schemeClr val="tx1"/>
                </a:solidFill>
                <a:hlinkClick r:id="rId5"/>
              </a:rPr>
              <a:t>https://link.springer.com/article/10.1007/s43681-021-00040-9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GB" b="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49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Readings – Part 2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10284912" cy="446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UK Equality Act 2010 </a:t>
            </a:r>
            <a:r>
              <a:rPr lang="en-GB" b="0" dirty="0">
                <a:solidFill>
                  <a:schemeClr val="tx1"/>
                </a:solidFill>
                <a:hlinkClick r:id="rId2"/>
              </a:rPr>
              <a:t>https://www.legislation.gov.uk/ukpga/2010/15/contents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EU Charter of Fundamental Rights (article 21) </a:t>
            </a:r>
            <a:r>
              <a:rPr lang="en-GB" b="0" dirty="0">
                <a:solidFill>
                  <a:schemeClr val="tx1"/>
                </a:solidFill>
                <a:hlinkClick r:id="rId3"/>
              </a:rPr>
              <a:t>https://fra.europa.eu/en/eu-charter/article/21-non-discrimination#:~:text=Next%20article-,Article%2021%20%2D%20Non%2Ddiscrimination,sexual%20orientation%20shall%20be%20prohibited</a:t>
            </a:r>
            <a:r>
              <a:rPr lang="en-GB" b="0" dirty="0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Civil Rights Act United States [1964] </a:t>
            </a:r>
            <a:r>
              <a:rPr lang="en-GB" b="0" dirty="0">
                <a:solidFill>
                  <a:schemeClr val="tx1"/>
                </a:solidFill>
                <a:hlinkClick r:id="rId4"/>
              </a:rPr>
              <a:t>https://www.britannica.com/event/Civil-Rights-Act-United-States-1964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b="0" dirty="0" err="1">
                <a:solidFill>
                  <a:schemeClr val="tx1"/>
                </a:solidFill>
              </a:rPr>
              <a:t>Fullinwider</a:t>
            </a:r>
            <a:r>
              <a:rPr lang="en-GB" b="0" dirty="0">
                <a:solidFill>
                  <a:schemeClr val="tx1"/>
                </a:solidFill>
              </a:rPr>
              <a:t>, R. (2001). Affirmative action. </a:t>
            </a:r>
            <a:r>
              <a:rPr lang="en-GB" b="0" dirty="0">
                <a:solidFill>
                  <a:schemeClr val="tx1"/>
                </a:solidFill>
                <a:hlinkClick r:id="rId5"/>
              </a:rPr>
              <a:t>https://plato.stanford.edu/entries/affirmative-action/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2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Readings – Part 3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10284912" cy="446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Kazim, E. &amp; </a:t>
            </a:r>
            <a:r>
              <a:rPr lang="en-GB" b="0" dirty="0" err="1">
                <a:solidFill>
                  <a:schemeClr val="tx1"/>
                </a:solidFill>
              </a:rPr>
              <a:t>Koshiyama</a:t>
            </a:r>
            <a:r>
              <a:rPr lang="en-GB" b="0" dirty="0">
                <a:solidFill>
                  <a:schemeClr val="tx1"/>
                </a:solidFill>
              </a:rPr>
              <a:t>, A. ‘A High-Level Overview of AI Ethics’ (May 24, 2020). </a:t>
            </a:r>
            <a:r>
              <a:rPr lang="en-GB" b="0" dirty="0">
                <a:solidFill>
                  <a:schemeClr val="tx1"/>
                </a:solidFill>
                <a:hlinkClick r:id="rId2"/>
              </a:rPr>
              <a:t>http://dx.doi.org/10.2139/ssrn.3609292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Kazim, E., et al. ‘Automation and Fairness: Assessing the Automation of Fairness in Cases of Reasonable Pluralism and Considering the Blackbox of Human Judgment’ (September 24, 2020). </a:t>
            </a:r>
            <a:r>
              <a:rPr lang="en-GB" b="0" dirty="0">
                <a:solidFill>
                  <a:schemeClr val="tx1"/>
                </a:solidFill>
                <a:hlinkClick r:id="rId3"/>
              </a:rPr>
              <a:t>http://dx.doi.org/10.2139/ssrn.3698404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CDEI. (2020). Review into bias in algorithmic Decision-making, . </a:t>
            </a:r>
            <a:r>
              <a:rPr lang="en-GB" b="0" dirty="0">
                <a:solidFill>
                  <a:schemeClr val="tx1"/>
                </a:solidFill>
                <a:hlinkClick r:id="rId4"/>
              </a:rPr>
              <a:t>https://assets.publishing.service.gov.uk/government/uploads/system/uploads/attachment_data/file/939109/CDEI_review_into_bias_in_algorithmic_decision-making.pdf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European Commission (2020). Ethics Guidelines for Trustworthy AI. </a:t>
            </a:r>
            <a:r>
              <a:rPr lang="en-GB" b="0" dirty="0">
                <a:solidFill>
                  <a:schemeClr val="tx1"/>
                </a:solidFill>
                <a:hlinkClick r:id="rId5"/>
              </a:rPr>
              <a:t>https://ec.europa.eu/futurium/en/ai-alliance-consultation</a:t>
            </a:r>
            <a:r>
              <a:rPr lang="en-GB" b="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29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Readings – Part 4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10284912" cy="446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 err="1">
                <a:solidFill>
                  <a:schemeClr val="tx1"/>
                </a:solidFill>
              </a:rPr>
              <a:t>Koshiyama</a:t>
            </a:r>
            <a:r>
              <a:rPr lang="en-GB" b="0" dirty="0">
                <a:solidFill>
                  <a:schemeClr val="tx1"/>
                </a:solidFill>
              </a:rPr>
              <a:t>, A., et al., (2021). Towards Algorithm Auditing: A Survey on Managing Legal, Ethical and Technological Risks of AI, ML and Associated Algorithms. </a:t>
            </a:r>
            <a:r>
              <a:rPr lang="en-GB" b="0" dirty="0">
                <a:solidFill>
                  <a:schemeClr val="tx1"/>
                </a:solidFill>
                <a:hlinkClick r:id="rId2"/>
              </a:rPr>
              <a:t>https://papers.ssrn.com/sol3/papers.cfm?abstract_id=3778998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Examining the Black Box: Tools for assessing algorithmic systems. (2020). Ada-Lovelace Institute &amp; </a:t>
            </a:r>
            <a:r>
              <a:rPr lang="en-GB" b="0" dirty="0" err="1">
                <a:solidFill>
                  <a:schemeClr val="tx1"/>
                </a:solidFill>
              </a:rPr>
              <a:t>DataKind</a:t>
            </a:r>
            <a:r>
              <a:rPr lang="en-GB" b="0" dirty="0">
                <a:solidFill>
                  <a:schemeClr val="tx1"/>
                </a:solidFill>
              </a:rPr>
              <a:t> UK. </a:t>
            </a:r>
            <a:r>
              <a:rPr lang="en-GB" b="0" dirty="0">
                <a:solidFill>
                  <a:schemeClr val="tx1"/>
                </a:solidFill>
                <a:hlinkClick r:id="rId3"/>
              </a:rPr>
              <a:t>https://www.adalovelaceinstitute.org/examining-the-black-boxtools-for-assessing-algorithmic-systems/</a:t>
            </a:r>
            <a:r>
              <a:rPr lang="en-GB" b="0" dirty="0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Andrade, N. N. G.,, &amp; </a:t>
            </a:r>
            <a:r>
              <a:rPr lang="en-GB" b="0" dirty="0" err="1">
                <a:solidFill>
                  <a:schemeClr val="tx1"/>
                </a:solidFill>
              </a:rPr>
              <a:t>Kontschieder</a:t>
            </a:r>
            <a:r>
              <a:rPr lang="en-GB" b="0" dirty="0">
                <a:solidFill>
                  <a:schemeClr val="tx1"/>
                </a:solidFill>
              </a:rPr>
              <a:t>, V.. “AI Impact Assessment: A Policy Prototyping Experiment” (2021),  </a:t>
            </a:r>
            <a:r>
              <a:rPr lang="en-GB" b="0" dirty="0">
                <a:solidFill>
                  <a:schemeClr val="tx1"/>
                </a:solidFill>
                <a:hlinkClick r:id="rId4"/>
              </a:rPr>
              <a:t>https://d32j3j47emgb6f.cloudfront.net/wp-content/uploads/2021/01/AI_Impact_Assessment_A_Policy_Prototyping_Experiment.pdf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3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Readings – Part 5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10284912" cy="4460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Upadhyay, A. K., &amp; Khandelwal, K. (2018). Applying artificial intelligence: implications for recruitment. Strategic HR Review. </a:t>
            </a:r>
            <a:r>
              <a:rPr lang="en-GB" b="0" dirty="0">
                <a:solidFill>
                  <a:schemeClr val="tx1"/>
                </a:solidFill>
                <a:hlinkClick r:id="rId2"/>
              </a:rPr>
              <a:t>https://www.emerald.com/insight/content/doi/10.1108/SHR-07-2018-0051/full/html</a:t>
            </a:r>
            <a:r>
              <a:rPr lang="en-GB" b="0" dirty="0">
                <a:solidFill>
                  <a:schemeClr val="tx1"/>
                </a:solidFill>
              </a:rPr>
              <a:t> 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Davenport, T. H. (2018). From analytics to artificial intelligence. Journal of Business Analytics, 1(2), 73-80. </a:t>
            </a:r>
            <a:r>
              <a:rPr lang="en-GB" b="0" dirty="0">
                <a:solidFill>
                  <a:schemeClr val="tx1"/>
                </a:solidFill>
                <a:hlinkClick r:id="rId3"/>
              </a:rPr>
              <a:t>https://www.tandfonline.com/doi/full/10.1080/2573234X.2018.1543535</a:t>
            </a:r>
            <a:endParaRPr lang="en-GB" b="0" dirty="0">
              <a:solidFill>
                <a:schemeClr val="tx1"/>
              </a:solidFill>
            </a:endParaRPr>
          </a:p>
          <a:p>
            <a:pPr lvl="1"/>
            <a:r>
              <a:rPr lang="en-GB" b="0" dirty="0" err="1">
                <a:solidFill>
                  <a:schemeClr val="tx1"/>
                </a:solidFill>
              </a:rPr>
              <a:t>Hadjimichael</a:t>
            </a:r>
            <a:r>
              <a:rPr lang="en-GB" b="0" dirty="0">
                <a:solidFill>
                  <a:schemeClr val="tx1"/>
                </a:solidFill>
              </a:rPr>
              <a:t>, D., &amp; </a:t>
            </a:r>
            <a:r>
              <a:rPr lang="en-GB" b="0" dirty="0" err="1">
                <a:solidFill>
                  <a:schemeClr val="tx1"/>
                </a:solidFill>
              </a:rPr>
              <a:t>Tsoukas</a:t>
            </a:r>
            <a:r>
              <a:rPr lang="en-GB" b="0" dirty="0">
                <a:solidFill>
                  <a:schemeClr val="tx1"/>
                </a:solidFill>
              </a:rPr>
              <a:t>, H. (2019). Toward a better understanding of tacit knowledge in organizations: Taking stock and moving forward. Academy of Management Annals, 13(2), 672-703. </a:t>
            </a:r>
            <a:r>
              <a:rPr lang="en-GB" b="0" dirty="0">
                <a:solidFill>
                  <a:schemeClr val="tx1"/>
                </a:solidFill>
                <a:hlinkClick r:id="rId4"/>
              </a:rPr>
              <a:t>https://doi.org/10.5465/annals.2017.0084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GB" b="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562466" cy="878256"/>
          </a:xfrm>
        </p:spPr>
        <p:txBody>
          <a:bodyPr/>
          <a:lstStyle/>
          <a:p>
            <a:r>
              <a:rPr lang="en-GB" dirty="0"/>
              <a:t> Theories of Fairness -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4D3355-6912-4E64-8C85-1585CCA158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38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What does it mean to </a:t>
            </a:r>
            <a:r>
              <a:rPr lang="en-GB" dirty="0">
                <a:solidFill>
                  <a:srgbClr val="0070C0"/>
                </a:solidFill>
              </a:rPr>
              <a:t>‘treat’</a:t>
            </a:r>
            <a:r>
              <a:rPr lang="en-GB" b="0" dirty="0">
                <a:solidFill>
                  <a:schemeClr val="tx1"/>
                </a:solidFill>
              </a:rPr>
              <a:t> a person/s fairly?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Assumes </a:t>
            </a:r>
            <a:r>
              <a:rPr lang="en-GB" dirty="0">
                <a:solidFill>
                  <a:srgbClr val="0070C0"/>
                </a:solidFill>
              </a:rPr>
              <a:t>state</a:t>
            </a:r>
            <a:r>
              <a:rPr lang="en-GB" b="0" dirty="0">
                <a:solidFill>
                  <a:schemeClr val="tx1"/>
                </a:solidFill>
              </a:rPr>
              <a:t>: collective, resource, mechanisms of exchange, legal recourse -   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Ethical as political </a:t>
            </a:r>
            <a:r>
              <a:rPr lang="en-GB" dirty="0">
                <a:solidFill>
                  <a:srgbClr val="0070C0"/>
                </a:solidFill>
              </a:rPr>
              <a:t>&lt;&gt;</a:t>
            </a:r>
            <a:r>
              <a:rPr lang="en-GB" b="0" dirty="0">
                <a:solidFill>
                  <a:schemeClr val="tx1"/>
                </a:solidFill>
              </a:rPr>
              <a:t> Political as ethical</a:t>
            </a:r>
          </a:p>
          <a:p>
            <a:pPr lvl="1"/>
            <a:endParaRPr lang="en-GB" b="0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D1C2B-1DF6-4F07-835B-0C3CB20F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43A73-352C-4F05-83AF-642E2E58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20" y="896152"/>
            <a:ext cx="3500846" cy="55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7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562466" cy="878256"/>
          </a:xfrm>
        </p:spPr>
        <p:txBody>
          <a:bodyPr/>
          <a:lstStyle/>
          <a:p>
            <a:r>
              <a:rPr lang="en-GB" dirty="0"/>
              <a:t> Theories of Fairness - Outcome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4D3355-6912-4E64-8C85-1585CCA158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38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Equality of outcome</a:t>
            </a:r>
          </a:p>
          <a:p>
            <a:pPr lvl="2"/>
            <a:r>
              <a:rPr lang="en-GB" b="0" dirty="0"/>
              <a:t>Employment, </a:t>
            </a:r>
            <a:r>
              <a:rPr lang="en-GB" b="0" dirty="0" err="1"/>
              <a:t>uni</a:t>
            </a:r>
            <a:r>
              <a:rPr lang="en-GB" b="0" dirty="0"/>
              <a:t> admission etc…</a:t>
            </a:r>
            <a:endParaRPr lang="en-GB" b="0" dirty="0">
              <a:solidFill>
                <a:schemeClr val="tx1"/>
              </a:solidFill>
            </a:endParaRPr>
          </a:p>
          <a:p>
            <a:pPr lvl="1"/>
            <a:r>
              <a:rPr lang="en-GB" dirty="0">
                <a:solidFill>
                  <a:srgbClr val="0070C0"/>
                </a:solidFill>
              </a:rPr>
              <a:t>What’s</a:t>
            </a:r>
            <a:r>
              <a:rPr lang="en-GB" b="0" dirty="0">
                <a:solidFill>
                  <a:schemeClr val="tx1"/>
                </a:solidFill>
              </a:rPr>
              <a:t> being made equal? 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Economic (wealth), social (</a:t>
            </a:r>
            <a:r>
              <a:rPr lang="en-GB" b="0" dirty="0"/>
              <a:t>housing, education, etc.)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Who’s</a:t>
            </a:r>
            <a:r>
              <a:rPr lang="en-GB" b="0" dirty="0">
                <a:solidFill>
                  <a:schemeClr val="tx1"/>
                </a:solidFill>
              </a:rPr>
              <a:t> being made equal?</a:t>
            </a:r>
          </a:p>
          <a:p>
            <a:pPr lvl="2"/>
            <a:r>
              <a:rPr lang="en-GB" b="0" dirty="0"/>
              <a:t>Individuals, family, communities</a:t>
            </a:r>
            <a:endParaRPr lang="en-GB" b="0" dirty="0">
              <a:solidFill>
                <a:schemeClr val="tx1"/>
              </a:solidFill>
            </a:endParaRPr>
          </a:p>
          <a:p>
            <a:pPr lvl="1"/>
            <a:r>
              <a:rPr lang="en-GB" dirty="0">
                <a:solidFill>
                  <a:srgbClr val="0070C0"/>
                </a:solidFill>
              </a:rPr>
              <a:t>Redistributive</a:t>
            </a:r>
            <a:r>
              <a:rPr lang="en-GB" b="0" dirty="0">
                <a:solidFill>
                  <a:schemeClr val="tx1"/>
                </a:solidFill>
              </a:rPr>
              <a:t> mechanisms</a:t>
            </a:r>
          </a:p>
          <a:p>
            <a:pPr lvl="2"/>
            <a:r>
              <a:rPr lang="en-GB" b="0" dirty="0"/>
              <a:t>Welfare, positive discrimination</a:t>
            </a:r>
            <a:endParaRPr lang="en-GB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GB" b="0" dirty="0"/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7F6154-7A7D-43EB-9B06-7CC5CA4DE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DAB8C-1983-43A1-91C1-782A00AA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8" r="4991"/>
          <a:stretch/>
        </p:blipFill>
        <p:spPr>
          <a:xfrm>
            <a:off x="6029915" y="2096294"/>
            <a:ext cx="580208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00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562466" cy="878256"/>
          </a:xfrm>
        </p:spPr>
        <p:txBody>
          <a:bodyPr/>
          <a:lstStyle/>
          <a:p>
            <a:r>
              <a:rPr lang="en-GB" dirty="0"/>
              <a:t> Theories of Fairness – Opportunity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4D3355-6912-4E64-8C85-1585CCA158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038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Equality of Opportunity </a:t>
            </a:r>
          </a:p>
          <a:p>
            <a:pPr lvl="2"/>
            <a:r>
              <a:rPr lang="en-GB" dirty="0">
                <a:solidFill>
                  <a:srgbClr val="0070C0"/>
                </a:solidFill>
              </a:rPr>
              <a:t>Procedural</a:t>
            </a:r>
            <a:r>
              <a:rPr lang="en-GB" b="0" dirty="0"/>
              <a:t> </a:t>
            </a:r>
            <a:endParaRPr lang="en-GB" b="0" dirty="0">
              <a:solidFill>
                <a:schemeClr val="tx1"/>
              </a:solidFill>
            </a:endParaRP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All </a:t>
            </a:r>
            <a:r>
              <a:rPr lang="en-GB" dirty="0">
                <a:solidFill>
                  <a:srgbClr val="0070C0"/>
                </a:solidFill>
              </a:rPr>
              <a:t>treated</a:t>
            </a:r>
            <a:r>
              <a:rPr lang="en-GB" b="0" dirty="0">
                <a:solidFill>
                  <a:schemeClr val="tx1"/>
                </a:solidFill>
              </a:rPr>
              <a:t> the same </a:t>
            </a:r>
          </a:p>
          <a:p>
            <a:pPr lvl="2"/>
            <a:r>
              <a:rPr lang="en-GB" b="0" dirty="0"/>
              <a:t>Individual, group </a:t>
            </a:r>
            <a:endParaRPr lang="en-GB" b="0" dirty="0">
              <a:solidFill>
                <a:schemeClr val="tx1"/>
              </a:solidFill>
            </a:endParaRPr>
          </a:p>
          <a:p>
            <a:pPr lvl="1"/>
            <a:r>
              <a:rPr lang="en-GB" dirty="0">
                <a:solidFill>
                  <a:srgbClr val="0070C0"/>
                </a:solidFill>
              </a:rPr>
              <a:t>Processes </a:t>
            </a:r>
            <a:r>
              <a:rPr lang="en-GB" b="0" dirty="0">
                <a:solidFill>
                  <a:schemeClr val="tx1"/>
                </a:solidFill>
              </a:rPr>
              <a:t>by which decisions made</a:t>
            </a:r>
            <a:r>
              <a:rPr lang="en-GB" dirty="0">
                <a:solidFill>
                  <a:srgbClr val="0070C0"/>
                </a:solidFill>
              </a:rPr>
              <a:t> </a:t>
            </a:r>
            <a:endParaRPr lang="en-GB" b="0" dirty="0">
              <a:solidFill>
                <a:schemeClr val="tx1"/>
              </a:solidFill>
            </a:endParaRPr>
          </a:p>
          <a:p>
            <a:pPr lvl="2"/>
            <a:r>
              <a:rPr lang="en-GB" b="0" dirty="0"/>
              <a:t>Criminal justice, recruitment, grading 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Meritocratic</a:t>
            </a:r>
            <a:endParaRPr lang="en-GB" b="0" dirty="0">
              <a:solidFill>
                <a:schemeClr val="tx1"/>
              </a:solidFill>
            </a:endParaRPr>
          </a:p>
          <a:p>
            <a:pPr lvl="2"/>
            <a:r>
              <a:rPr lang="en-GB" b="0" dirty="0"/>
              <a:t>Level playing field, equal access</a:t>
            </a:r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CAE7D6-3D52-4927-9A10-D87D123B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34BB8-761D-4C7C-8615-8C1DF7EF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083" y="2129125"/>
            <a:ext cx="5545471" cy="32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1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Theories of Fairness – Political Economy 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Modern state - individual liberty </a:t>
            </a:r>
            <a:r>
              <a:rPr lang="en-GB" dirty="0">
                <a:solidFill>
                  <a:srgbClr val="0070C0"/>
                </a:solidFill>
              </a:rPr>
              <a:t>vs</a:t>
            </a:r>
            <a:r>
              <a:rPr lang="en-GB" b="0" dirty="0">
                <a:solidFill>
                  <a:schemeClr val="tx1"/>
                </a:solidFill>
              </a:rPr>
              <a:t> collective good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Equality of Outcome</a:t>
            </a:r>
          </a:p>
          <a:p>
            <a:pPr lvl="2"/>
            <a:r>
              <a:rPr lang="en-GB" b="0" dirty="0"/>
              <a:t>Contravene individual liberty (human dignity)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Equality of Opportunity </a:t>
            </a:r>
          </a:p>
          <a:p>
            <a:pPr lvl="2"/>
            <a:r>
              <a:rPr lang="en-GB" b="0" dirty="0"/>
              <a:t>‘Myth’ – people are not ‘born’ equal (in to equal context)</a:t>
            </a:r>
          </a:p>
          <a:p>
            <a:pPr lvl="2"/>
            <a:r>
              <a:rPr lang="en-GB" b="0" dirty="0"/>
              <a:t>human dignity  </a:t>
            </a:r>
          </a:p>
          <a:p>
            <a:pPr lvl="1"/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GB" b="0" dirty="0"/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81985-AB94-48DF-AEFD-35145357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255E0-5321-4068-99E3-8D16BC71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0" y="1606492"/>
            <a:ext cx="4904694" cy="44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6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990305" cy="878256"/>
          </a:xfrm>
        </p:spPr>
        <p:txBody>
          <a:bodyPr/>
          <a:lstStyle/>
          <a:p>
            <a:r>
              <a:rPr lang="en-GB" dirty="0"/>
              <a:t>Theories of Fairness – Context     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353044"/>
            <a:ext cx="10439064" cy="360000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68BD86-2ED8-4409-ABCA-B555347846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56216" cy="3425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0" dirty="0">
                <a:solidFill>
                  <a:schemeClr val="tx1"/>
                </a:solidFill>
              </a:rPr>
              <a:t>‘Veil of </a:t>
            </a:r>
            <a:r>
              <a:rPr lang="en-GB" dirty="0">
                <a:solidFill>
                  <a:srgbClr val="0070C0"/>
                </a:solidFill>
              </a:rPr>
              <a:t>Ignorance</a:t>
            </a:r>
            <a:r>
              <a:rPr lang="en-GB" b="0" dirty="0">
                <a:solidFill>
                  <a:schemeClr val="tx1"/>
                </a:solidFill>
              </a:rPr>
              <a:t>’</a:t>
            </a:r>
          </a:p>
          <a:p>
            <a:pPr lvl="2"/>
            <a:r>
              <a:rPr lang="en-GB" b="0" dirty="0">
                <a:solidFill>
                  <a:schemeClr val="tx1"/>
                </a:solidFill>
              </a:rPr>
              <a:t>Thinking </a:t>
            </a:r>
            <a:r>
              <a:rPr lang="en-GB" b="0" i="1" dirty="0">
                <a:solidFill>
                  <a:schemeClr val="tx1"/>
                </a:solidFill>
              </a:rPr>
              <a:t>in </a:t>
            </a:r>
            <a:r>
              <a:rPr lang="en-GB" b="0" i="1" dirty="0" err="1">
                <a:solidFill>
                  <a:schemeClr val="tx1"/>
                </a:solidFill>
              </a:rPr>
              <a:t>abstracto</a:t>
            </a:r>
            <a:r>
              <a:rPr lang="en-GB" b="0" i="1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Context</a:t>
            </a:r>
            <a:r>
              <a:rPr lang="en-GB" b="0" dirty="0">
                <a:solidFill>
                  <a:schemeClr val="tx1"/>
                </a:solidFill>
              </a:rPr>
              <a:t> as King</a:t>
            </a:r>
          </a:p>
          <a:p>
            <a:pPr lvl="2"/>
            <a:r>
              <a:rPr lang="en-GB" b="0" dirty="0"/>
              <a:t>How the world </a:t>
            </a:r>
            <a:r>
              <a:rPr lang="en-GB" i="1" dirty="0">
                <a:solidFill>
                  <a:srgbClr val="0070C0"/>
                </a:solidFill>
              </a:rPr>
              <a:t>is</a:t>
            </a:r>
            <a:r>
              <a:rPr lang="en-GB" b="0" dirty="0">
                <a:solidFill>
                  <a:schemeClr val="tx1"/>
                </a:solidFill>
              </a:rPr>
              <a:t> </a:t>
            </a:r>
            <a:endParaRPr lang="en-GB" dirty="0">
              <a:solidFill>
                <a:srgbClr val="0070C0"/>
              </a:solidFill>
            </a:endParaRPr>
          </a:p>
          <a:p>
            <a:pPr lvl="1"/>
            <a:r>
              <a:rPr lang="en-GB" b="0" dirty="0">
                <a:solidFill>
                  <a:srgbClr val="0070C0"/>
                </a:solidFill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History</a:t>
            </a:r>
            <a:r>
              <a:rPr lang="en-GB" b="0" dirty="0">
                <a:solidFill>
                  <a:srgbClr val="0070C0"/>
                </a:solidFill>
              </a:rPr>
              <a:t> </a:t>
            </a:r>
          </a:p>
          <a:p>
            <a:pPr lvl="2"/>
            <a:r>
              <a:rPr lang="en-GB" b="0" dirty="0"/>
              <a:t>‘Partnership across generations’</a:t>
            </a:r>
          </a:p>
          <a:p>
            <a:pPr lvl="2"/>
            <a:r>
              <a:rPr lang="en-GB" b="0" dirty="0"/>
              <a:t>Historical injustice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Scope </a:t>
            </a:r>
          </a:p>
          <a:p>
            <a:pPr lvl="2"/>
            <a:r>
              <a:rPr lang="en-GB" b="0" dirty="0"/>
              <a:t>Local, regional, national, international</a:t>
            </a:r>
          </a:p>
          <a:p>
            <a:pPr lvl="2"/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dirty="0">
              <a:solidFill>
                <a:srgbClr val="0070C0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GB" b="0" dirty="0"/>
          </a:p>
          <a:p>
            <a:pPr marL="914400" lvl="2" indent="0">
              <a:buNone/>
            </a:pPr>
            <a:endParaRPr lang="en-GB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528CD-E8F6-4A79-8165-FB66CAE0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Original position - Wikipedia">
            <a:extLst>
              <a:ext uri="{FF2B5EF4-FFF2-40B4-BE49-F238E27FC236}">
                <a16:creationId xmlns:a16="http://schemas.microsoft.com/office/drawing/2014/main" id="{68C0CF4A-B45C-44FF-9469-91E8130F3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584" y="2227277"/>
            <a:ext cx="4274527" cy="302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130504"/>
      </p:ext>
    </p:extLst>
  </p:cSld>
  <p:clrMapOvr>
    <a:masterClrMapping/>
  </p:clrMapOvr>
</p:sld>
</file>

<file path=ppt/theme/theme1.xml><?xml version="1.0" encoding="utf-8"?>
<a:theme xmlns:a="http://schemas.openxmlformats.org/drawingml/2006/main" name="UCL Blue Celeste Slide Theme">
  <a:themeElements>
    <a:clrScheme name="UCL Blue Celeste Theme">
      <a:dk1>
        <a:srgbClr val="000000"/>
      </a:dk1>
      <a:lt1>
        <a:srgbClr val="FFFFFF"/>
      </a:lt1>
      <a:dk2>
        <a:srgbClr val="A4DBE8"/>
      </a:dk2>
      <a:lt2>
        <a:srgbClr val="E4F4F8"/>
      </a:lt2>
      <a:accent1>
        <a:srgbClr val="E03C31"/>
      </a:accent1>
      <a:accent2>
        <a:srgbClr val="0097A9"/>
      </a:accent2>
      <a:accent3>
        <a:srgbClr val="EA7600"/>
      </a:accent3>
      <a:accent4>
        <a:srgbClr val="B5BD00"/>
      </a:accent4>
      <a:accent5>
        <a:srgbClr val="003D4C"/>
      </a:accent5>
      <a:accent6>
        <a:srgbClr val="8F993E"/>
      </a:accent6>
      <a:hlink>
        <a:srgbClr val="0097A9"/>
      </a:hlink>
      <a:folHlink>
        <a:srgbClr val="0097A9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UCL Blue Celeste Slide Theme" id="{E9F283AD-17C7-4470-9733-A27BEDE32F39}" vid="{AA457974-C33F-45E6-9586-C72233FC9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Bright Green Slide Theme</Template>
  <TotalTime>3721</TotalTime>
  <Words>2342</Words>
  <Application>Microsoft Office PowerPoint</Application>
  <PresentationFormat>Widescreen</PresentationFormat>
  <Paragraphs>449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Wingdings</vt:lpstr>
      <vt:lpstr>UCL Blue Celeste Slide Theme</vt:lpstr>
      <vt:lpstr>Conceptual Introduction To Fairness for AI Students   </vt:lpstr>
      <vt:lpstr>What we will cover </vt:lpstr>
      <vt:lpstr>Part 1:  Approaches to Fairness </vt:lpstr>
      <vt:lpstr> Human Dignity </vt:lpstr>
      <vt:lpstr> Theories of Fairness - </vt:lpstr>
      <vt:lpstr> Theories of Fairness - Outcome </vt:lpstr>
      <vt:lpstr> Theories of Fairness – Opportunity  </vt:lpstr>
      <vt:lpstr>Theories of Fairness – Political Economy   </vt:lpstr>
      <vt:lpstr>Theories of Fairness – Context     </vt:lpstr>
      <vt:lpstr>Part 2:  Legal Approaches </vt:lpstr>
      <vt:lpstr>Legislation – UK Equality Act (2010) </vt:lpstr>
      <vt:lpstr>Legislation – EU  </vt:lpstr>
      <vt:lpstr>Legislation – USA   </vt:lpstr>
      <vt:lpstr>Themes</vt:lpstr>
      <vt:lpstr>Part 3:  AI and Fairness </vt:lpstr>
      <vt:lpstr>High-Profile Harm </vt:lpstr>
      <vt:lpstr>AI’s Fairness Problem </vt:lpstr>
      <vt:lpstr>AI’s Fairness Problem – Sources of Bias</vt:lpstr>
      <vt:lpstr>AI Ethics -  </vt:lpstr>
      <vt:lpstr>AI Ethics – Principles </vt:lpstr>
      <vt:lpstr>AI Ethics – ‘Fairness Principle’  </vt:lpstr>
      <vt:lpstr>AI Ethics – Ethical-by-Design  </vt:lpstr>
      <vt:lpstr>AI Ethics – Which Fairness?   </vt:lpstr>
      <vt:lpstr>Part 4:  Governance</vt:lpstr>
      <vt:lpstr>Governance – ex. EU AI Reg.     </vt:lpstr>
      <vt:lpstr>Governance – Accountability </vt:lpstr>
      <vt:lpstr>Governance – Performance Assessment  </vt:lpstr>
      <vt:lpstr>Governance – Fairness Metrics   </vt:lpstr>
      <vt:lpstr>Part 5:  Case-Study – Recruitment </vt:lpstr>
      <vt:lpstr>AI-Driven Recruitment Industry</vt:lpstr>
      <vt:lpstr>Ethics </vt:lpstr>
      <vt:lpstr>How is the system being used?  </vt:lpstr>
      <vt:lpstr>What is being assessed?  </vt:lpstr>
      <vt:lpstr>Audit </vt:lpstr>
      <vt:lpstr>Part 6:  Ethical Dilemmas </vt:lpstr>
      <vt:lpstr>Monitoring at Work  </vt:lpstr>
      <vt:lpstr>Recidivism Calculation </vt:lpstr>
      <vt:lpstr>Facial Recognition in Public Square  </vt:lpstr>
      <vt:lpstr>  Readings</vt:lpstr>
      <vt:lpstr>Readings – Part 1 </vt:lpstr>
      <vt:lpstr>Readings – Part 2 </vt:lpstr>
      <vt:lpstr>Readings – Part 3 </vt:lpstr>
      <vt:lpstr>Readings – Part 4 </vt:lpstr>
      <vt:lpstr>Readings – Part 5 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Kazim, Emre</cp:lastModifiedBy>
  <cp:revision>112</cp:revision>
  <dcterms:created xsi:type="dcterms:W3CDTF">2020-09-10T15:09:40Z</dcterms:created>
  <dcterms:modified xsi:type="dcterms:W3CDTF">2021-05-18T17:00:59Z</dcterms:modified>
</cp:coreProperties>
</file>